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1" r:id="rId2"/>
  </p:sldMasterIdLst>
  <p:notesMasterIdLst>
    <p:notesMasterId r:id="rId25"/>
  </p:notesMasterIdLst>
  <p:sldIdLst>
    <p:sldId id="281" r:id="rId3"/>
    <p:sldId id="315" r:id="rId4"/>
    <p:sldId id="318" r:id="rId5"/>
    <p:sldId id="325" r:id="rId6"/>
    <p:sldId id="338" r:id="rId7"/>
    <p:sldId id="371" r:id="rId8"/>
    <p:sldId id="332" r:id="rId9"/>
    <p:sldId id="334" r:id="rId10"/>
    <p:sldId id="320" r:id="rId11"/>
    <p:sldId id="376" r:id="rId12"/>
    <p:sldId id="344" r:id="rId13"/>
    <p:sldId id="291" r:id="rId14"/>
    <p:sldId id="302" r:id="rId15"/>
    <p:sldId id="321" r:id="rId16"/>
    <p:sldId id="288" r:id="rId17"/>
    <p:sldId id="322" r:id="rId18"/>
    <p:sldId id="331" r:id="rId19"/>
    <p:sldId id="274" r:id="rId20"/>
    <p:sldId id="449" r:id="rId21"/>
    <p:sldId id="329" r:id="rId22"/>
    <p:sldId id="323" r:id="rId23"/>
    <p:sldId id="36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515A"/>
    <a:srgbClr val="C61F16"/>
    <a:srgbClr val="FF9933"/>
    <a:srgbClr val="DAA520"/>
    <a:srgbClr val="FFD579"/>
    <a:srgbClr val="009051"/>
    <a:srgbClr val="008F00"/>
    <a:srgbClr val="315683"/>
    <a:srgbClr val="0432FF"/>
    <a:srgbClr val="2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2"/>
    <p:restoredTop sz="68195"/>
  </p:normalViewPr>
  <p:slideViewPr>
    <p:cSldViewPr>
      <p:cViewPr varScale="1">
        <p:scale>
          <a:sx n="82" d="100"/>
          <a:sy n="82" d="100"/>
        </p:scale>
        <p:origin x="552" y="160"/>
      </p:cViewPr>
      <p:guideLst>
        <p:guide orient="horz" pos="2384"/>
        <p:guide pos="2880"/>
      </p:guideLst>
    </p:cSldViewPr>
  </p:slideViewPr>
  <p:outlineViewPr>
    <p:cViewPr>
      <p:scale>
        <a:sx n="33" d="100"/>
        <a:sy n="33" d="100"/>
      </p:scale>
      <p:origin x="0" y="-3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1" d="100"/>
        <a:sy n="51" d="100"/>
      </p:scale>
      <p:origin x="0" y="0"/>
    </p:cViewPr>
  </p:sorterViewPr>
  <p:notesViewPr>
    <p:cSldViewPr showGuides="1">
      <p:cViewPr varScale="1">
        <p:scale>
          <a:sx n="97" d="100"/>
          <a:sy n="97" d="100"/>
        </p:scale>
        <p:origin x="4128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9C5BC-B09A-324A-886B-426BACED473A}" type="datetimeFigureOut">
              <a:rPr lang="en-US" smtClean="0"/>
              <a:t>6/12/18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30460-AEBE-D24A-941C-AD0C81492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7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about variation calling</a:t>
            </a:r>
          </a:p>
          <a:p>
            <a:endParaRPr lang="en-US" dirty="0"/>
          </a:p>
          <a:p>
            <a:r>
              <a:rPr lang="en-US" dirty="0"/>
              <a:t>and understanding VCF format which is the file format for storing SNP call information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30460-AEBE-D24A-941C-AD0C81492F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62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PCR duplicates?     Could also mention optical duplicates</a:t>
            </a:r>
          </a:p>
          <a:p>
            <a:endParaRPr lang="en-US" dirty="0"/>
          </a:p>
          <a:p>
            <a:r>
              <a:rPr lang="en-US" dirty="0"/>
              <a:t>Why an error at the end of the seq?</a:t>
            </a:r>
          </a:p>
          <a:p>
            <a:endParaRPr lang="en-US" dirty="0"/>
          </a:p>
          <a:p>
            <a:r>
              <a:rPr lang="en-US" dirty="0"/>
              <a:t>I think you been through most of the pipeline but I’m not sure if you have look at read duplicates – ASK?</a:t>
            </a:r>
          </a:p>
          <a:p>
            <a:r>
              <a:rPr lang="en-US" dirty="0"/>
              <a:t>These appear from having to amplify small amounts of DNA.</a:t>
            </a:r>
          </a:p>
          <a:p>
            <a:r>
              <a:rPr lang="en-US" dirty="0"/>
              <a:t>This introduces biases in the data leading to over or </a:t>
            </a:r>
            <a:r>
              <a:rPr lang="en-US" dirty="0" err="1"/>
              <a:t>underpresentation</a:t>
            </a:r>
            <a:r>
              <a:rPr lang="en-US" dirty="0"/>
              <a:t> of part of the genome or the transcript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30460-AEBE-D24A-941C-AD0C81492F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68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30460-AEBE-D24A-941C-AD0C81492F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83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shows the boundaries for calling a homozygous or heterozygous SNP</a:t>
            </a:r>
          </a:p>
          <a:p>
            <a:endParaRPr lang="en-US" dirty="0"/>
          </a:p>
          <a:p>
            <a:r>
              <a:rPr lang="en-US" dirty="0"/>
              <a:t>What is are  </a:t>
            </a:r>
            <a:r>
              <a:rPr lang="en-US" dirty="0" err="1"/>
              <a:t>hom</a:t>
            </a:r>
            <a:r>
              <a:rPr lang="en-US" dirty="0"/>
              <a:t> and het SNPs? Explain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30460-AEBE-D24A-941C-AD0C81492F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25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30460-AEBE-D24A-941C-AD0C81492F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8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GATK and </a:t>
            </a:r>
            <a:r>
              <a:rPr lang="en-GB" sz="1200" dirty="0" err="1"/>
              <a:t>FreeBayes</a:t>
            </a:r>
            <a:r>
              <a:rPr lang="en-GB" sz="1200" dirty="0"/>
              <a:t> are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haplotype-based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variant detectors – they both try to realign seqs around a variant region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Haplotype calling means that the surrounding regions can used for calling a SNP rather than simply </a:t>
            </a:r>
            <a:r>
              <a:rPr lang="en-GB" sz="1200" dirty="0" err="1"/>
              <a:t>relieing</a:t>
            </a:r>
            <a:r>
              <a:rPr lang="en-GB" sz="1200" dirty="0"/>
              <a:t> on the strict alignment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And they can look around the SNPs in multiple samples to see how many other SNPs there are in that region.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Mention how they work in general terms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Try to go through their advantages and disadvantages</a:t>
            </a:r>
          </a:p>
          <a:p>
            <a:r>
              <a:rPr lang="en-GB" sz="1200" dirty="0"/>
              <a:t>GATK has rounds of calling, 2nd round is the population mode looking at all samples, first round just calls SNPs on each sample</a:t>
            </a:r>
          </a:p>
          <a:p>
            <a:r>
              <a:rPr lang="en-GB" sz="1200" dirty="0" err="1"/>
              <a:t>Freebayes</a:t>
            </a:r>
            <a:r>
              <a:rPr lang="en-GB" sz="1200" dirty="0"/>
              <a:t> just has the 2nd round</a:t>
            </a:r>
          </a:p>
          <a:p>
            <a:r>
              <a:rPr lang="en-GB" sz="1200" dirty="0"/>
              <a:t>GATK needs more coverage than </a:t>
            </a:r>
            <a:r>
              <a:rPr lang="en-GB" sz="1200" dirty="0" err="1"/>
              <a:t>Freebayes</a:t>
            </a:r>
            <a:endParaRPr lang="en-GB" sz="1200" dirty="0"/>
          </a:p>
          <a:p>
            <a:r>
              <a:rPr lang="en-GB" sz="1200" dirty="0"/>
              <a:t>GATK and </a:t>
            </a:r>
            <a:r>
              <a:rPr lang="en-GB" sz="1200" dirty="0" err="1"/>
              <a:t>Freebyases</a:t>
            </a:r>
            <a:r>
              <a:rPr lang="en-GB" sz="1200" dirty="0"/>
              <a:t> only callers designed for polyploids</a:t>
            </a:r>
          </a:p>
          <a:p>
            <a:r>
              <a:rPr lang="en-GB" sz="1200" dirty="0"/>
              <a:t>GATK needs lots of memory!</a:t>
            </a:r>
          </a:p>
          <a:p>
            <a:endParaRPr lang="en-GB" sz="1200" dirty="0"/>
          </a:p>
          <a:p>
            <a:r>
              <a:rPr lang="en-GB" sz="1200" dirty="0"/>
              <a:t>We will use </a:t>
            </a:r>
            <a:r>
              <a:rPr lang="en-GB" sz="1200" dirty="0" err="1"/>
              <a:t>FreeBayes</a:t>
            </a:r>
            <a:r>
              <a:rPr lang="en-GB" sz="1200" dirty="0"/>
              <a:t> for the </a:t>
            </a:r>
            <a:r>
              <a:rPr lang="en-GB" sz="1200" dirty="0" err="1"/>
              <a:t>practicals</a:t>
            </a:r>
            <a:endParaRPr lang="en-GB" sz="1200" dirty="0"/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Mention that we are combining 4 samples together and why: program takes into consideration the observed alleles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multiple samples</a:t>
            </a:r>
            <a:endParaRPr lang="en-GB" dirty="0"/>
          </a:p>
          <a:p>
            <a:endParaRPr lang="en-GB" sz="1200" dirty="0"/>
          </a:p>
          <a:p>
            <a:r>
              <a:rPr lang="en-GB" sz="1200" dirty="0"/>
              <a:t>In contrast, </a:t>
            </a:r>
            <a:r>
              <a:rPr lang="en-GB" sz="1200" dirty="0" err="1"/>
              <a:t>Samtools</a:t>
            </a:r>
            <a:r>
              <a:rPr lang="en-GB" sz="1200" dirty="0"/>
              <a:t> (and </a:t>
            </a:r>
            <a:r>
              <a:rPr lang="en-GB" sz="1200" dirty="0" err="1"/>
              <a:t>varScan</a:t>
            </a:r>
            <a:r>
              <a:rPr lang="en-GB" sz="1200" dirty="0"/>
              <a:t>) which don’t have the haplotyping feature</a:t>
            </a:r>
          </a:p>
          <a:p>
            <a:r>
              <a:rPr lang="en-GB" sz="1200" dirty="0"/>
              <a:t>However SNP calls could be OK with high coverage (What level is classed as high coverage?) – so </a:t>
            </a:r>
            <a:r>
              <a:rPr lang="en-GB" sz="1200" dirty="0" err="1"/>
              <a:t>Samtools</a:t>
            </a:r>
            <a:r>
              <a:rPr lang="en-GB" sz="1200" dirty="0"/>
              <a:t> could also be option if you already have it installed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GB" sz="1200" dirty="0"/>
            </a:br>
            <a:r>
              <a:rPr lang="en-GB" sz="1200" dirty="0"/>
              <a:t>Look at how much coverage is required to call its </a:t>
            </a:r>
            <a:r>
              <a:rPr lang="en-GB" sz="1200" dirty="0" err="1"/>
              <a:t>gettign</a:t>
            </a:r>
            <a:r>
              <a:rPr lang="en-GB" sz="1200" dirty="0"/>
              <a:t> lower an lower.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30460-AEBE-D24A-941C-AD0C81492F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79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>
                <a:sym typeface="Wingdings"/>
              </a:rPr>
              <a:t>In your reading you may come across papers on the pangenome of organisms</a:t>
            </a:r>
          </a:p>
          <a:p>
            <a:r>
              <a:rPr lang="en-US" baseline="0" dirty="0">
                <a:sym typeface="Wingdings"/>
              </a:rPr>
              <a:t>If you consider several assemblies of a species genome and you annotate them </a:t>
            </a:r>
          </a:p>
          <a:p>
            <a:endParaRPr lang="en-US" baseline="0" dirty="0">
              <a:sym typeface="Wingdings"/>
            </a:endParaRPr>
          </a:p>
          <a:p>
            <a:r>
              <a:rPr lang="en-US" dirty="0"/>
              <a:t>Ref-</a:t>
            </a:r>
            <a:r>
              <a:rPr lang="en-US" dirty="0" err="1"/>
              <a:t>dependant</a:t>
            </a:r>
            <a:r>
              <a:rPr lang="en-US" dirty="0"/>
              <a:t> you won’t find new genes – they will either not align OR the reads corresponding to them will cause multimapping</a:t>
            </a:r>
          </a:p>
          <a:p>
            <a:r>
              <a:rPr lang="en-US" dirty="0"/>
              <a:t>Solution – ref-independent analysis</a:t>
            </a:r>
          </a:p>
          <a:p>
            <a:endParaRPr lang="en-US" baseline="0" dirty="0">
              <a:sym typeface="Wingding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30460-AEBE-D24A-941C-AD0C81492F2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16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mention that the defaults are there for a reason and you don’t need to change all of them.</a:t>
            </a:r>
          </a:p>
          <a:p>
            <a:r>
              <a:rPr lang="en-US" dirty="0"/>
              <a:t>But you do need to understand the which options you need to change</a:t>
            </a:r>
          </a:p>
          <a:p>
            <a:endParaRPr lang="en-US" dirty="0"/>
          </a:p>
          <a:p>
            <a:r>
              <a:rPr lang="en-US" dirty="0"/>
              <a:t>How am I going to introduce concepts of calling SNPS with multiple samples</a:t>
            </a:r>
          </a:p>
          <a:p>
            <a:endParaRPr lang="en-US" dirty="0"/>
          </a:p>
          <a:p>
            <a:r>
              <a:rPr lang="en-GB" dirty="0"/>
              <a:t>Restate what Practical 1 is again steps 1 - 3 </a:t>
            </a:r>
          </a:p>
          <a:p>
            <a:r>
              <a:rPr lang="en-GB" dirty="0"/>
              <a:t>Then say I will explain what the VCF format is once everyone has got </a:t>
            </a:r>
            <a:r>
              <a:rPr lang="en-GB" dirty="0" err="1"/>
              <a:t>saoem</a:t>
            </a:r>
            <a:r>
              <a:rPr lang="en-GB" dirty="0"/>
              <a:t> SNPs after step3</a:t>
            </a:r>
          </a:p>
          <a:p>
            <a:r>
              <a:rPr lang="en-GB" dirty="0"/>
              <a:t>	say what VCF format is – it’s the format used to store information on a SNP – in a similar way that the SAM format stores info on read alignment.</a:t>
            </a:r>
          </a:p>
          <a:p>
            <a:r>
              <a:rPr lang="en-GB" dirty="0"/>
              <a:t>Then visualisation and annotation</a:t>
            </a:r>
          </a:p>
          <a:p>
            <a:endParaRPr lang="en-GB" dirty="0"/>
          </a:p>
          <a:p>
            <a:r>
              <a:rPr lang="en-GB" dirty="0"/>
              <a:t>COMMANDS</a:t>
            </a:r>
          </a:p>
          <a:p>
            <a:r>
              <a:rPr lang="en-GB" dirty="0"/>
              <a:t>ls –</a:t>
            </a:r>
            <a:r>
              <a:rPr lang="en-GB" dirty="0" err="1"/>
              <a:t>alrt</a:t>
            </a:r>
            <a:r>
              <a:rPr lang="en-GB" dirty="0"/>
              <a:t> – useful for looking at previous files created or modified – press return several times to separate out your </a:t>
            </a:r>
            <a:r>
              <a:rPr lang="en-GB" dirty="0" err="1"/>
              <a:t>comds</a:t>
            </a:r>
            <a:r>
              <a:rPr lang="en-GB" dirty="0"/>
              <a:t> form one another. (?) </a:t>
            </a:r>
          </a:p>
          <a:p>
            <a:r>
              <a:rPr lang="en-GB" dirty="0"/>
              <a:t>alias l='ls -</a:t>
            </a:r>
            <a:r>
              <a:rPr lang="en-GB" dirty="0" err="1"/>
              <a:t>alrt</a:t>
            </a:r>
            <a:r>
              <a:rPr lang="en-GB" dirty="0"/>
              <a:t>’ </a:t>
            </a:r>
          </a:p>
          <a:p>
            <a:r>
              <a:rPr lang="en-GB" dirty="0"/>
              <a:t>| </a:t>
            </a:r>
            <a:r>
              <a:rPr lang="en-GB" dirty="0" err="1"/>
              <a:t>wc</a:t>
            </a:r>
            <a:r>
              <a:rPr lang="en-GB" dirty="0"/>
              <a:t> –l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cd ../</a:t>
            </a:r>
            <a:r>
              <a:rPr lang="en-GB" dirty="0" err="1"/>
              <a:t>baileyp</a:t>
            </a:r>
            <a:r>
              <a:rPr lang="en-GB" dirty="0"/>
              <a:t>   </a:t>
            </a:r>
            <a:r>
              <a:rPr lang="en-GB" dirty="0" err="1"/>
              <a:t>fullpath</a:t>
            </a:r>
            <a:r>
              <a:rPr lang="en-GB" dirty="0"/>
              <a:t> vs relative path    - use paths when looking around the directories</a:t>
            </a:r>
          </a:p>
          <a:p>
            <a:r>
              <a:rPr lang="en-GB" dirty="0" err="1"/>
              <a:t>pwd</a:t>
            </a:r>
            <a:r>
              <a:rPr lang="en-GB" dirty="0"/>
              <a:t>	</a:t>
            </a:r>
          </a:p>
          <a:p>
            <a:r>
              <a:rPr lang="en-GB" dirty="0"/>
              <a:t>top</a:t>
            </a:r>
          </a:p>
          <a:p>
            <a:r>
              <a:rPr lang="en-GB" dirty="0" err="1"/>
              <a:t>df</a:t>
            </a:r>
            <a:r>
              <a:rPr lang="en-GB" dirty="0"/>
              <a:t> –h</a:t>
            </a:r>
          </a:p>
          <a:p>
            <a:r>
              <a:rPr lang="en-GB" dirty="0"/>
              <a:t>du –</a:t>
            </a:r>
            <a:r>
              <a:rPr lang="en-GB" dirty="0" err="1"/>
              <a:t>ch</a:t>
            </a:r>
            <a:endParaRPr lang="en-GB" dirty="0"/>
          </a:p>
          <a:p>
            <a:r>
              <a:rPr lang="en-GB" dirty="0"/>
              <a:t>In commands you can use more than one space!</a:t>
            </a:r>
          </a:p>
          <a:p>
            <a:r>
              <a:rPr lang="en-GB" dirty="0"/>
              <a:t>redirection  &gt; (depends on the program you are using (AND STDERR??)    piping | </a:t>
            </a:r>
          </a:p>
          <a:p>
            <a:r>
              <a:rPr lang="en-GB" dirty="0"/>
              <a:t># explain comments in scripts and  to comment out a block of code    :&lt;&lt;***</a:t>
            </a:r>
            <a:r>
              <a:rPr lang="en-GB" dirty="0" err="1"/>
              <a:t>string_marker_for_commenting_out_code</a:t>
            </a:r>
            <a:r>
              <a:rPr lang="en-GB" dirty="0"/>
              <a:t>***.   Finishes with ***</a:t>
            </a:r>
            <a:r>
              <a:rPr lang="en-GB" dirty="0" err="1"/>
              <a:t>string_marker_for_commenting_out_code</a:t>
            </a:r>
            <a:r>
              <a:rPr lang="en-GB" dirty="0"/>
              <a:t>***</a:t>
            </a:r>
          </a:p>
          <a:p>
            <a:r>
              <a:rPr lang="en-GB" dirty="0"/>
              <a:t>Use of  vi to edit – it’s on every machine</a:t>
            </a:r>
          </a:p>
          <a:p>
            <a:endParaRPr lang="en-GB" dirty="0"/>
          </a:p>
          <a:p>
            <a:r>
              <a:rPr lang="en-GB" dirty="0"/>
              <a:t>shell variables – use the first </a:t>
            </a:r>
            <a:r>
              <a:rPr lang="en-GB" dirty="0" err="1"/>
              <a:t>cmdline</a:t>
            </a:r>
            <a:r>
              <a:rPr lang="en-GB" dirty="0"/>
              <a:t> practical</a:t>
            </a:r>
            <a:endParaRPr lang="en-GB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Then introduce the markdown file – walk through the first step, then explain some command line stuff -  the </a:t>
            </a:r>
            <a:r>
              <a:rPr lang="en-GB" dirty="0" err="1"/>
              <a:t>postits</a:t>
            </a:r>
            <a:r>
              <a:rPr lang="en-GB" dirty="0"/>
              <a:t> – blue OK, orange not OK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Walk through first step – first say where the data is -  output with _demo, then go to next step</a:t>
            </a:r>
          </a:p>
          <a:p>
            <a:r>
              <a:rPr lang="en-GB" dirty="0"/>
              <a:t>Also mention that they can perform a loop to process the samples</a:t>
            </a:r>
          </a:p>
          <a:p>
            <a:endParaRPr lang="en-GB" dirty="0"/>
          </a:p>
          <a:p>
            <a:r>
              <a:rPr lang="en-GB" dirty="0"/>
              <a:t> warn that the paths might not be correct; also suggest to put them in an </a:t>
            </a:r>
            <a:r>
              <a:rPr lang="en-GB" dirty="0" err="1"/>
              <a:t>sbatch</a:t>
            </a:r>
            <a:r>
              <a:rPr lang="en-GB" dirty="0"/>
              <a:t> script to form a pipeline</a:t>
            </a:r>
          </a:p>
          <a:p>
            <a:r>
              <a:rPr lang="en-GB" dirty="0"/>
              <a:t>Afterwards, Summarise the results + conclusions.  And go through the Q’s.      </a:t>
            </a:r>
          </a:p>
          <a:p>
            <a:endParaRPr lang="en-GB" dirty="0"/>
          </a:p>
          <a:p>
            <a:r>
              <a:rPr lang="en-GB" dirty="0"/>
              <a:t>Lots of inline </a:t>
            </a:r>
            <a:r>
              <a:rPr lang="en-GB" dirty="0" err="1"/>
              <a:t>documntation</a:t>
            </a:r>
            <a:r>
              <a:rPr lang="en-GB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30460-AEBE-D24A-941C-AD0C81492F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72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VCF = variant calling format</a:t>
            </a:r>
          </a:p>
          <a:p>
            <a:r>
              <a:rPr lang="en-GB" dirty="0"/>
              <a:t>Points:</a:t>
            </a:r>
          </a:p>
          <a:p>
            <a:r>
              <a:rPr lang="en-GB" dirty="0"/>
              <a:t>Header and body</a:t>
            </a:r>
          </a:p>
          <a:p>
            <a:r>
              <a:rPr lang="en-GB" dirty="0"/>
              <a:t>## rows define special </a:t>
            </a:r>
            <a:r>
              <a:rPr lang="en-GB" dirty="0" err="1"/>
              <a:t>kewords</a:t>
            </a:r>
            <a:r>
              <a:rPr lang="en-GB" dirty="0"/>
              <a:t> – important ones:  INFO, FILTER FORMAT</a:t>
            </a:r>
          </a:p>
          <a:p>
            <a:r>
              <a:rPr lang="en-GB" dirty="0"/>
              <a:t>#   header for </a:t>
            </a:r>
            <a:r>
              <a:rPr lang="en-GB" dirty="0" err="1"/>
              <a:t>thre</a:t>
            </a:r>
            <a:r>
              <a:rPr lang="en-GB" dirty="0"/>
              <a:t> SNP table</a:t>
            </a:r>
          </a:p>
          <a:p>
            <a:endParaRPr lang="en-GB" dirty="0"/>
          </a:p>
          <a:p>
            <a:r>
              <a:rPr lang="en-GB" dirty="0"/>
              <a:t>The body has 8 main columns, then followed by columns of genotype data if present, starting with the FORMAT column</a:t>
            </a:r>
          </a:p>
          <a:p>
            <a:endParaRPr lang="en-GB" dirty="0"/>
          </a:p>
          <a:p>
            <a:r>
              <a:rPr lang="en-GB" dirty="0"/>
              <a:t>REF – reference – remember how an indel is represented – I think it comes with the adjacent base</a:t>
            </a:r>
          </a:p>
          <a:p>
            <a:r>
              <a:rPr lang="en-GB" dirty="0"/>
              <a:t>ALT – list of alternative alleles</a:t>
            </a:r>
          </a:p>
          <a:p>
            <a:r>
              <a:rPr lang="en-GB" dirty="0"/>
              <a:t>Many </a:t>
            </a:r>
          </a:p>
          <a:p>
            <a:r>
              <a:rPr lang="en-GB" dirty="0"/>
              <a:t>INFO field – key=value pairs, separated by semi-colons – many are optional </a:t>
            </a:r>
          </a:p>
          <a:p>
            <a:r>
              <a:rPr lang="en-GB" dirty="0"/>
              <a:t>FORMAT optional list of fields describing each sample</a:t>
            </a:r>
          </a:p>
          <a:p>
            <a:endParaRPr lang="en-GB" dirty="0"/>
          </a:p>
          <a:p>
            <a:r>
              <a:rPr lang="en-GB" dirty="0" err="1"/>
              <a:t>FreeBayes</a:t>
            </a:r>
            <a:r>
              <a:rPr lang="en-GB" dirty="0"/>
              <a:t> output from Practical4 (wheat):</a:t>
            </a:r>
          </a:p>
          <a:p>
            <a:r>
              <a:rPr lang="en-GB" dirty="0"/>
              <a:t>Interesting INFO field definitions:</a:t>
            </a:r>
          </a:p>
          <a:p>
            <a:r>
              <a:rPr lang="en-GB" dirty="0"/>
              <a:t>AC – this is the one that doesn’t make sense to me – it’s “allele count in genotypes for each ALT allele” – it seems to me it is counting all alleles present in  the ”GT” column of the </a:t>
            </a:r>
            <a:r>
              <a:rPr lang="en-GB" dirty="0" err="1"/>
              <a:t>genoptype</a:t>
            </a:r>
            <a:r>
              <a:rPr lang="en-GB" dirty="0"/>
              <a:t> field – e.g. 0/0. 0/1</a:t>
            </a:r>
          </a:p>
          <a:p>
            <a:r>
              <a:rPr lang="en-GB" dirty="0"/>
              <a:t>AF allele </a:t>
            </a:r>
            <a:r>
              <a:rPr lang="en-GB" dirty="0" err="1"/>
              <a:t>freq</a:t>
            </a:r>
            <a:r>
              <a:rPr lang="en-GB" dirty="0"/>
              <a:t> for each ALT allele	- look like all the AC’s/GT’s </a:t>
            </a:r>
          </a:p>
          <a:p>
            <a:r>
              <a:rPr lang="en-GB" dirty="0"/>
              <a:t>AN - T# alleles in called </a:t>
            </a:r>
            <a:r>
              <a:rPr lang="en-GB" dirty="0" err="1"/>
              <a:t>genoytpes</a:t>
            </a:r>
            <a:r>
              <a:rPr lang="en-GB" dirty="0"/>
              <a:t>	- OK</a:t>
            </a:r>
          </a:p>
          <a:p>
            <a:r>
              <a:rPr lang="en-GB" dirty="0"/>
              <a:t>DP – combined depth across samples</a:t>
            </a:r>
          </a:p>
          <a:p>
            <a:r>
              <a:rPr lang="en-GB" dirty="0"/>
              <a:t>MQ* – mapping quality  - not sure what these fields are </a:t>
            </a:r>
            <a:r>
              <a:rPr lang="en-GB" dirty="0" err="1"/>
              <a:t>specifally</a:t>
            </a:r>
            <a:r>
              <a:rPr lang="en-GB" dirty="0"/>
              <a:t> – there are several forms</a:t>
            </a:r>
          </a:p>
          <a:p>
            <a:r>
              <a:rPr lang="en-GB" dirty="0"/>
              <a:t>NS - number of samples with data – if no SNP calling, this field is just a dot – I imagine it is because there is no coverage</a:t>
            </a:r>
          </a:p>
          <a:p>
            <a:r>
              <a:rPr lang="en-GB" dirty="0"/>
              <a:t>SB – strand bias – expect 50:50 </a:t>
            </a:r>
            <a:r>
              <a:rPr lang="en-GB" dirty="0" err="1"/>
              <a:t>for:rev</a:t>
            </a:r>
            <a:r>
              <a:rPr lang="en-GB" dirty="0"/>
              <a:t> reads at any position. If there are many more from one strand than the other, this can indicate a difficult sequencing region and perhaps sequencing errors.  </a:t>
            </a:r>
          </a:p>
          <a:p>
            <a:endParaRPr lang="en-GB" dirty="0"/>
          </a:p>
          <a:p>
            <a:r>
              <a:rPr lang="en-GB" dirty="0"/>
              <a:t>Notice that the field=value pairs are in alphabetical order which helps with manual searching</a:t>
            </a:r>
          </a:p>
          <a:p>
            <a:endParaRPr lang="en-GB" dirty="0"/>
          </a:p>
          <a:p>
            <a:r>
              <a:rPr lang="en-GB" dirty="0"/>
              <a:t>Other INFO fields:</a:t>
            </a:r>
          </a:p>
          <a:p>
            <a:r>
              <a:rPr lang="en-GB" dirty="0"/>
              <a:t>AB – allele balance at heterozygous sites</a:t>
            </a:r>
          </a:p>
          <a:p>
            <a:endParaRPr lang="en-GB" dirty="0"/>
          </a:p>
          <a:p>
            <a:r>
              <a:rPr lang="en-GB" dirty="0"/>
              <a:t>FORMAT and genotype fields:</a:t>
            </a:r>
          </a:p>
          <a:p>
            <a:r>
              <a:rPr lang="en-GB" dirty="0"/>
              <a:t>GT (String): Genotype, encoded as allele values separated by either of / or |. The allele values are 0 for the reference allele (what is in the REF field), 1 for the first allele listed in ALT, 2 for the second allele list </a:t>
            </a:r>
          </a:p>
          <a:p>
            <a:r>
              <a:rPr lang="en-GB" dirty="0"/>
              <a:t>DP (Integer): Read depth at this position for this sample.</a:t>
            </a:r>
          </a:p>
          <a:p>
            <a:r>
              <a:rPr lang="en-GB" dirty="0"/>
              <a:t>GL (Float): Genotype likelihoods comprised of comma separated floating point log10-scaled likelihoods for all possible genotypes given the set of alleles defined in the REF and ALT fields.</a:t>
            </a:r>
          </a:p>
          <a:p>
            <a:r>
              <a:rPr lang="en-GB" dirty="0"/>
              <a:t>The other fields are not defined in the Formal format spec but they are defined in the header:</a:t>
            </a:r>
          </a:p>
          <a:p>
            <a:r>
              <a:rPr lang="en-GB" dirty="0"/>
              <a:t> 	- so the </a:t>
            </a:r>
          </a:p>
          <a:p>
            <a:r>
              <a:rPr lang="en-GB" dirty="0"/>
              <a:t>RO – the 5</a:t>
            </a:r>
            <a:r>
              <a:rPr lang="en-GB" baseline="30000" dirty="0"/>
              <a:t>th</a:t>
            </a:r>
            <a:r>
              <a:rPr lang="en-GB" dirty="0"/>
              <a:t> SNP from Pr1 raw has an issue with the RO field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30460-AEBE-D24A-941C-AD0C81492F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55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Guidelines parameters are in the tutorial file</a:t>
            </a:r>
          </a:p>
          <a:p>
            <a:endParaRPr lang="en-US" dirty="0"/>
          </a:p>
          <a:p>
            <a:r>
              <a:rPr lang="en-US" dirty="0"/>
              <a:t>Point out –relatedness flag.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30460-AEBE-D24A-941C-AD0C81492F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35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they have called SNPs, go through the VCF format slide</a:t>
            </a:r>
          </a:p>
          <a:p>
            <a:r>
              <a:rPr lang="en-US" dirty="0"/>
              <a:t>Then show them their file:</a:t>
            </a:r>
          </a:p>
          <a:p>
            <a:r>
              <a:rPr lang="en-US" dirty="0"/>
              <a:t>	flags again</a:t>
            </a:r>
          </a:p>
          <a:p>
            <a:r>
              <a:rPr lang="en-US" dirty="0"/>
              <a:t>	empty genotype fields</a:t>
            </a:r>
          </a:p>
          <a:p>
            <a:r>
              <a:rPr lang="en-US" dirty="0"/>
              <a:t>	Adding things 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A strange result: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look at chr2B     371513 - its passed but there is no ALT allele in any sample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Maybe show the TILLING file</a:t>
            </a:r>
            <a:br>
              <a:rPr lang="en-GB" dirty="0"/>
            </a:br>
            <a:endParaRPr lang="en-US" dirty="0"/>
          </a:p>
          <a:p>
            <a:r>
              <a:rPr lang="en-US" dirty="0"/>
              <a:t>Then show next slide: filtering</a:t>
            </a:r>
          </a:p>
          <a:p>
            <a:r>
              <a:rPr lang="en-US" dirty="0"/>
              <a:t>Then get them to do the filtering...</a:t>
            </a:r>
          </a:p>
          <a:p>
            <a:endParaRPr lang="en-US" dirty="0"/>
          </a:p>
          <a:p>
            <a:r>
              <a:rPr lang="en-US" dirty="0"/>
              <a:t>Then show this slide</a:t>
            </a:r>
          </a:p>
          <a:p>
            <a:r>
              <a:rPr lang="en-US" dirty="0"/>
              <a:t>Go through </a:t>
            </a:r>
            <a:r>
              <a:rPr lang="en-US" dirty="0" err="1"/>
              <a:t>Ts</a:t>
            </a:r>
            <a:r>
              <a:rPr lang="en-US" dirty="0"/>
              <a:t>/Tv = 1.98</a:t>
            </a:r>
          </a:p>
          <a:p>
            <a:r>
              <a:rPr lang="en-US" dirty="0"/>
              <a:t>Explain the questions in the practical</a:t>
            </a:r>
          </a:p>
          <a:p>
            <a:endParaRPr lang="en-US" dirty="0"/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look at the filtered file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Point out that reads are not normalised so you can also see diff gene expression - might be reflecting changes in expression of particular genes between the samples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vcftools</a:t>
            </a:r>
            <a:endParaRPr lang="en-GB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err="1"/>
              <a:t>snpEff</a:t>
            </a:r>
            <a:r>
              <a:rPr lang="en-GB" sz="1200" dirty="0"/>
              <a:t>: </a:t>
            </a:r>
            <a:r>
              <a:rPr lang="en-GB" sz="1200" dirty="0" err="1"/>
              <a:t>stop_gained</a:t>
            </a:r>
            <a:r>
              <a:rPr lang="en-GB" sz="1200" dirty="0"/>
              <a:t> = 3; missense = 197 – for Practical 4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Ask Ricardo if </a:t>
            </a:r>
            <a:r>
              <a:rPr lang="en-US" dirty="0" err="1"/>
              <a:t>Azhurnaya</a:t>
            </a:r>
            <a:r>
              <a:rPr lang="en-US" dirty="0"/>
              <a:t> is homozygous – I think it is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30460-AEBE-D24A-941C-AD0C81492F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01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headed down a path to becoming to bioinformatician</a:t>
            </a:r>
          </a:p>
          <a:p>
            <a:r>
              <a:rPr lang="en-US" dirty="0"/>
              <a:t>I thought I would share my path into bioinformatics</a:t>
            </a:r>
          </a:p>
          <a:p>
            <a:endParaRPr lang="en-US" dirty="0"/>
          </a:p>
          <a:p>
            <a:r>
              <a:rPr lang="en-US" dirty="0"/>
              <a:t>Originally intended to study ecology at university - general biology degree at </a:t>
            </a:r>
            <a:r>
              <a:rPr lang="en-US" dirty="0" err="1"/>
              <a:t>Leiceter</a:t>
            </a:r>
            <a:r>
              <a:rPr lang="en-US" dirty="0"/>
              <a:t> Uni with the intention to specialize</a:t>
            </a:r>
          </a:p>
          <a:p>
            <a:r>
              <a:rPr lang="en-US" dirty="0"/>
              <a:t>But Molecular biology taught well, got excited by that – DNA fingerprinting man, Alec Jefferies</a:t>
            </a:r>
          </a:p>
          <a:p>
            <a:endParaRPr lang="en-US" dirty="0"/>
          </a:p>
          <a:p>
            <a:r>
              <a:rPr lang="en-US" dirty="0"/>
              <a:t>How did I get into bioinformatics – started doing phylogenetics with PHYLIP</a:t>
            </a:r>
          </a:p>
          <a:p>
            <a:endParaRPr lang="en-US" dirty="0"/>
          </a:p>
          <a:p>
            <a:r>
              <a:rPr lang="en-US" dirty="0"/>
              <a:t>Conservation – building around a species meadow to keep grazing animals in and prevent it from turning into forest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30460-AEBE-D24A-941C-AD0C81492F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03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30460-AEBE-D24A-941C-AD0C81492F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47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Tried to prepare a real example to give you an idea of all the steps from raw read data to annotating SNPs with their consequences for the protein seq, if any.</a:t>
            </a:r>
          </a:p>
          <a:p>
            <a:endParaRPr lang="en-US" dirty="0"/>
          </a:p>
          <a:p>
            <a:r>
              <a:rPr lang="en-US" dirty="0"/>
              <a:t>Introduce the paper: key features – abstract and Fig2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30460-AEBE-D24A-941C-AD0C81492F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68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Rmdup</a:t>
            </a:r>
            <a:r>
              <a:rPr lang="en-US" dirty="0"/>
              <a:t> results</a:t>
            </a:r>
          </a:p>
          <a:p>
            <a:r>
              <a:rPr lang="en-US" dirty="0"/>
              <a:t>Html summary file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filtering, kept 1090 out of a possible 10171 Sites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through the annotation bit of the INFO line, starts at ANN</a:t>
            </a:r>
            <a:endParaRPr lang="en-US" dirty="0"/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663 missenses; 2 stop codon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30460-AEBE-D24A-941C-AD0C81492F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5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clear how much data there is</a:t>
            </a:r>
          </a:p>
          <a:p>
            <a:endParaRPr lang="en-US" dirty="0"/>
          </a:p>
          <a:p>
            <a:r>
              <a:rPr lang="en-US" dirty="0"/>
              <a:t>There is a huge amount of literature in variant calling, particularly humans – where do you start?</a:t>
            </a:r>
          </a:p>
          <a:p>
            <a:endParaRPr lang="en-US" dirty="0"/>
          </a:p>
          <a:p>
            <a:r>
              <a:rPr lang="en-US" dirty="0"/>
              <a:t>Lots and lots of material from courses available on the internet - acknowledgments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30460-AEBE-D24A-941C-AD0C81492F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2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Illustrated here are the types of genomic variation that are present in genomes  - occurs in a wide variety of different species</a:t>
            </a:r>
          </a:p>
          <a:p>
            <a:r>
              <a:rPr lang="en-US" dirty="0"/>
              <a:t>You can have:</a:t>
            </a:r>
          </a:p>
          <a:p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Whole genome duplication – that’s duplication of all chromosomes</a:t>
            </a:r>
          </a:p>
          <a:p>
            <a:r>
              <a:rPr lang="en-US" dirty="0"/>
              <a:t>If all </a:t>
            </a:r>
            <a:r>
              <a:rPr lang="en-US" dirty="0" err="1"/>
              <a:t>chrs</a:t>
            </a:r>
            <a:r>
              <a:rPr lang="en-US" dirty="0"/>
              <a:t> become duplicated the genome becomes polyploid and if only one or a few </a:t>
            </a:r>
            <a:r>
              <a:rPr lang="en-US" dirty="0" err="1"/>
              <a:t>chr</a:t>
            </a:r>
            <a:r>
              <a:rPr lang="en-US" dirty="0"/>
              <a:t> get duplicated, that’s called aneuploidy  (presence of an abnormal number of chromosomes in a cell)</a:t>
            </a:r>
          </a:p>
          <a:p>
            <a:r>
              <a:rPr lang="en-US" dirty="0">
                <a:sym typeface="Wingdings" pitchFamily="2" charset="2"/>
              </a:rPr>
              <a:t> Point to each of the four event	e.g. pink is </a:t>
            </a:r>
            <a:r>
              <a:rPr lang="en-US" dirty="0"/>
              <a:t>duplications of particular </a:t>
            </a:r>
            <a:r>
              <a:rPr lang="en-US" dirty="0" err="1"/>
              <a:t>chr</a:t>
            </a:r>
            <a:r>
              <a:rPr lang="en-US" dirty="0"/>
              <a:t> regions to other parts of the genome (see next section)</a:t>
            </a:r>
          </a:p>
          <a:p>
            <a:r>
              <a:rPr lang="en-US" dirty="0">
                <a:sym typeface="Wingdings" pitchFamily="2" charset="2"/>
              </a:rPr>
              <a:t> Structural variation – can be from 50 bp  to Mb in length – can get all 4 of these events leading complicated re-arrangements    (Better example here : https://</a:t>
            </a:r>
            <a:r>
              <a:rPr lang="en-US" dirty="0" err="1">
                <a:sym typeface="Wingdings" pitchFamily="2" charset="2"/>
              </a:rPr>
              <a:t>en.wikipedia.org</a:t>
            </a:r>
            <a:r>
              <a:rPr lang="en-US" dirty="0">
                <a:sym typeface="Wingdings" pitchFamily="2" charset="2"/>
              </a:rPr>
              <a:t>/wiki/</a:t>
            </a:r>
            <a:r>
              <a:rPr lang="en-US" dirty="0" err="1">
                <a:sym typeface="Wingdings" pitchFamily="2" charset="2"/>
              </a:rPr>
              <a:t>Human_Genome_Structural_Variation</a:t>
            </a:r>
            <a:endParaRPr lang="en-US" dirty="0"/>
          </a:p>
          <a:p>
            <a:pPr marL="171450" indent="-1714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Insertion or deletion of a few nucleotides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lang="en-US" dirty="0"/>
              <a:t>then single nucleotide polymorphism – poly because there is more than one base between samples (s) and reference     (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en.wikipedia.org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/wiki/Single-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nucleotide_polymorphism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see for definition of a SNP)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FOCUSSING ON INDELS and SNPs</a:t>
            </a:r>
            <a:endParaRPr lang="en-US" dirty="0"/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SNVs – single nucleotide variant - is a variation in a single nucleotide without any limitations of frequency and may arise in somatic cells e.g. in cancer; only seen in one individual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Whereas: a SNP would be expected at some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given locus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of these events have effects on phenotypic diversity of an species in some way.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Basically genomes can be a bit of a mess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30460-AEBE-D24A-941C-AD0C81492F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36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Align reads to a reference sequence (already assembled genome sequence)</a:t>
            </a:r>
          </a:p>
          <a:p>
            <a:r>
              <a:rPr lang="en-US" dirty="0"/>
              <a:t>Read are short (although they are getting longer all the time 100 bp, 150bp common now)</a:t>
            </a:r>
          </a:p>
          <a:p>
            <a:r>
              <a:rPr lang="en-US" dirty="0"/>
              <a:t>Caution: genomes are complex – lots of repetitive seqs but reads are short </a:t>
            </a:r>
            <a:r>
              <a:rPr lang="en-US" dirty="0">
                <a:sym typeface="Wingdings" pitchFamily="2" charset="2"/>
              </a:rPr>
              <a:t> map position 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30460-AEBE-D24A-941C-AD0C81492F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14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them why mis-alignments occur or just tell them: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Biological replications – brought about by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Very closely related genes – </a:t>
            </a:r>
            <a:r>
              <a:rPr lang="en-US" dirty="0"/>
              <a:t>brought about by </a:t>
            </a:r>
            <a:r>
              <a:rPr lang="en-US" sz="1200" dirty="0">
                <a:solidFill>
                  <a:schemeClr val="tx1"/>
                </a:solidFill>
              </a:rPr>
              <a:t>recent gene tandem duplications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Transposons - </a:t>
            </a:r>
            <a:r>
              <a:rPr lang="en-US" dirty="0"/>
              <a:t>brought about by replicating transposons</a:t>
            </a:r>
            <a:r>
              <a:rPr lang="en-US" sz="1200" dirty="0">
                <a:solidFill>
                  <a:schemeClr val="tx1"/>
                </a:solidFill>
              </a:rPr>
              <a:t>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30460-AEBE-D24A-941C-AD0C81492F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12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BSA - pooled individuals with extremes in the phenotype, then call SNPs on each pool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30460-AEBE-D24A-941C-AD0C81492F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4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30460-AEBE-D24A-941C-AD0C81492F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65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part of the pipeline is very similar to what you have already done.</a:t>
            </a:r>
          </a:p>
          <a:p>
            <a:endParaRPr lang="en-US" dirty="0"/>
          </a:p>
          <a:p>
            <a:r>
              <a:rPr lang="en-US" dirty="0"/>
              <a:t>For use with RNA-Seq, you need a splice aware algorithm like you’ve been using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30460-AEBE-D24A-941C-AD0C81492F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93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299052"/>
            <a:ext cx="2267744" cy="112255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rgbClr val="C61F16"/>
                </a:solidFill>
                <a:latin typeface="+mn-lt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/>
              <a:t>Click here to edit your presentation title</a:t>
            </a:r>
            <a:endParaRPr lang="en-GB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rgbClr val="4E515A"/>
                </a:solidFill>
                <a:latin typeface="+mn-lt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here to edit your subheading</a:t>
            </a:r>
            <a:endParaRPr lang="en-GB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rgbClr val="4E515A"/>
                </a:solidFill>
                <a:latin typeface="+mn-lt"/>
                <a:ea typeface="Roboto" pitchFamily="2" charset="0"/>
              </a:defRPr>
            </a:lvl1pPr>
          </a:lstStyle>
          <a:p>
            <a:pPr lvl="0"/>
            <a:r>
              <a:rPr lang="en-US" dirty="0"/>
              <a:t>Click here to edit presenter’s name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E515A"/>
                </a:solidFill>
                <a:latin typeface="+mn-lt"/>
                <a:ea typeface="Roboto" pitchFamily="2" charset="0"/>
              </a:defRPr>
            </a:lvl1pPr>
          </a:lstStyle>
          <a:p>
            <a:pPr lvl="0"/>
            <a:r>
              <a:rPr lang="en-US" dirty="0"/>
              <a:t>Click here to edit presenter’s job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185025"/>
            <a:ext cx="1800200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95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18864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C61F16"/>
                </a:solidFill>
                <a:latin typeface="+mn-lt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1484784"/>
            <a:ext cx="8352928" cy="4311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C61F16"/>
              </a:buClr>
              <a:defRPr sz="1800" baseline="0">
                <a:solidFill>
                  <a:srgbClr val="4E515A"/>
                </a:solidFill>
                <a:latin typeface="+mn-lt"/>
                <a:ea typeface="Roboto" pitchFamily="2" charset="0"/>
              </a:defRPr>
            </a:lvl1pPr>
            <a:lvl2pPr>
              <a:buClr>
                <a:srgbClr val="C61F16"/>
              </a:buClr>
              <a:defRPr sz="1600">
                <a:solidFill>
                  <a:srgbClr val="4E515A"/>
                </a:solidFill>
                <a:latin typeface="+mn-lt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/>
              <a:t>Click to edit content bullet point one</a:t>
            </a:r>
          </a:p>
          <a:p>
            <a:pPr lvl="1"/>
            <a:r>
              <a:rPr lang="en-US" dirty="0"/>
              <a:t>Click to edit content bullet point two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with intro paragraph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18864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C61F16"/>
                </a:solidFill>
                <a:latin typeface="+mn-lt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2636912"/>
            <a:ext cx="4104456" cy="34472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FF0000"/>
              </a:buClr>
              <a:defRPr sz="1800" baseline="0">
                <a:solidFill>
                  <a:srgbClr val="4E515A"/>
                </a:solidFill>
                <a:latin typeface="+mn-lt"/>
                <a:ea typeface="Roboto" pitchFamily="2" charset="0"/>
              </a:defRPr>
            </a:lvl1pPr>
            <a:lvl2pPr>
              <a:defRPr sz="1600">
                <a:solidFill>
                  <a:srgbClr val="4E515A"/>
                </a:solidFill>
                <a:latin typeface="+mn-lt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/>
              <a:t>Click to edit content bullet point one</a:t>
            </a:r>
          </a:p>
          <a:p>
            <a:pPr lvl="1"/>
            <a:r>
              <a:rPr lang="en-US" dirty="0"/>
              <a:t>Click to edit content bullet point two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5536" y="1475656"/>
            <a:ext cx="4104456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FF0000"/>
              </a:buClr>
              <a:buNone/>
              <a:defRPr sz="2400" baseline="0">
                <a:solidFill>
                  <a:srgbClr val="4E515A"/>
                </a:solidFill>
                <a:latin typeface="+mn-lt"/>
                <a:ea typeface="Roboto" pitchFamily="2" charset="0"/>
              </a:defRPr>
            </a:lvl1pPr>
            <a:lvl2pPr>
              <a:defRPr sz="18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/>
              <a:t>Click to edit subheading or intro paragraph, this may run to two or three lines.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 hasCustomPrompt="1"/>
          </p:nvPr>
        </p:nvSpPr>
        <p:spPr>
          <a:xfrm>
            <a:off x="4644008" y="1474936"/>
            <a:ext cx="4104705" cy="4609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4E515A"/>
                </a:solidFill>
                <a:latin typeface="+mn-lt"/>
                <a:ea typeface="Roboto" pitchFamily="2" charset="0"/>
              </a:defRPr>
            </a:lvl1pPr>
          </a:lstStyle>
          <a:p>
            <a:r>
              <a:rPr lang="en-GB"/>
              <a:t>Click to insert a chart.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27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Full 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395288" y="332656"/>
            <a:ext cx="8353425" cy="5616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rgbClr val="4E515A"/>
                </a:solidFill>
                <a:latin typeface="+mn-lt"/>
                <a:ea typeface="Roboto" pitchFamily="2" charset="0"/>
              </a:defRPr>
            </a:lvl1pPr>
          </a:lstStyle>
          <a:p>
            <a:r>
              <a:rPr lang="en-GB"/>
              <a:t>Click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1329740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1">
    <p:bg>
      <p:bgPr>
        <a:solidFill>
          <a:srgbClr val="8F31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+mn-lt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2083659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2">
    <p:bg>
      <p:bgPr>
        <a:solidFill>
          <a:srgbClr val="108E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+mn-lt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719713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3">
    <p:bg>
      <p:bgPr>
        <a:solidFill>
          <a:srgbClr val="54CE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+mn-lt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1006801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4">
    <p:bg>
      <p:bgPr>
        <a:solidFill>
          <a:srgbClr val="2EC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+mn-lt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3869562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Slide - Design 5">
    <p:bg>
      <p:bgPr>
        <a:solidFill>
          <a:srgbClr val="3156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766215" y="4326710"/>
            <a:ext cx="1666432" cy="57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403350" y="1556792"/>
            <a:ext cx="6337300" cy="2592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5400" baseline="0">
                <a:solidFill>
                  <a:schemeClr val="bg1"/>
                </a:solidFill>
                <a:latin typeface="+mn-lt"/>
                <a:ea typeface="Noto Serif" pitchFamily="18" charset="0"/>
                <a:cs typeface="Noto Serif" pitchFamily="18" charset="0"/>
              </a:defRPr>
            </a:lvl1pPr>
          </a:lstStyle>
          <a:p>
            <a:pPr lvl="0"/>
            <a:r>
              <a:rPr lang="en-US" dirty="0"/>
              <a:t>Click here to edit your quotation or 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42375974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Holding Slide - Design 1">
    <p:bg>
      <p:bgPr>
        <a:solidFill>
          <a:srgbClr val="C61F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41" y="2641090"/>
            <a:ext cx="3182118" cy="15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63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 Holding Slide - Design 2">
    <p:bg>
      <p:bgPr>
        <a:solidFill>
          <a:srgbClr val="4E51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41" y="2641090"/>
            <a:ext cx="3182118" cy="157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36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2">
    <p:bg>
      <p:bgPr>
        <a:solidFill>
          <a:srgbClr val="4E51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+mn-lt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/>
              <a:t>Click here to edit your presentation title</a:t>
            </a:r>
            <a:endParaRPr lang="en-GB" dirty="0"/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here to edit your subheading</a:t>
            </a:r>
            <a:endParaRPr lang="en-GB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</a:lstStyle>
          <a:p>
            <a:pPr lvl="0"/>
            <a:r>
              <a:rPr lang="en-US" dirty="0"/>
              <a:t>Click here to edit presenter’s name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</a:lstStyle>
          <a:p>
            <a:pPr lvl="0"/>
            <a:r>
              <a:rPr lang="en-US" dirty="0"/>
              <a:t>Click here to edit presenter’s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823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Design 1">
    <p:bg>
      <p:bgPr>
        <a:solidFill>
          <a:srgbClr val="C61F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3789039"/>
            <a:ext cx="4248472" cy="2880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</a:lstStyle>
          <a:p>
            <a:pPr lvl="0"/>
            <a:r>
              <a:rPr lang="en-US" dirty="0"/>
              <a:t>Click here to edit presenter’s job title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39552" y="4148634"/>
            <a:ext cx="4248472" cy="2884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</a:lstStyle>
          <a:p>
            <a:pPr lvl="0"/>
            <a:r>
              <a:rPr lang="en-US" dirty="0"/>
              <a:t>Click here to edit presenter’s email address and </a:t>
            </a:r>
            <a:r>
              <a:rPr lang="en-US" dirty="0" err="1"/>
              <a:t>tel</a:t>
            </a:r>
            <a:r>
              <a:rPr lang="en-US" dirty="0"/>
              <a:t> number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356992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</a:lstStyle>
          <a:p>
            <a:pPr lvl="0"/>
            <a:r>
              <a:rPr lang="en-US" dirty="0"/>
              <a:t>Click here to edit presenter’s name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39552" y="4509120"/>
            <a:ext cx="4248472" cy="2880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</a:lstStyle>
          <a:p>
            <a:pPr lvl="0"/>
            <a:r>
              <a:rPr lang="en-US" dirty="0"/>
              <a:t>Click here to edit presenter’s @</a:t>
            </a:r>
            <a:r>
              <a:rPr lang="en-US" dirty="0" err="1"/>
              <a:t>accountname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39552" y="5642664"/>
            <a:ext cx="540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bg1"/>
                </a:solidFill>
                <a:latin typeface="+mn-lt"/>
                <a:ea typeface="Roboto" pitchFamily="2" charset="0"/>
              </a:rPr>
              <a:t>Earlham Institute, Norwich Research Park, Norwich, Norfolk, NR4 7UZ,</a:t>
            </a:r>
            <a:r>
              <a:rPr lang="en-GB" sz="1200" baseline="0">
                <a:solidFill>
                  <a:schemeClr val="bg1"/>
                </a:solidFill>
                <a:latin typeface="+mn-lt"/>
                <a:ea typeface="Roboto" pitchFamily="2" charset="0"/>
              </a:rPr>
              <a:t> </a:t>
            </a:r>
            <a:r>
              <a:rPr lang="en-GB" sz="1200">
                <a:solidFill>
                  <a:schemeClr val="bg1"/>
                </a:solidFill>
                <a:latin typeface="+mn-lt"/>
                <a:ea typeface="Roboto" pitchFamily="2" charset="0"/>
              </a:rPr>
              <a:t>UK</a:t>
            </a:r>
            <a:br>
              <a:rPr lang="en-GB" sz="1200">
                <a:solidFill>
                  <a:schemeClr val="bg1"/>
                </a:solidFill>
                <a:latin typeface="+mn-lt"/>
                <a:ea typeface="Roboto" pitchFamily="2" charset="0"/>
              </a:rPr>
            </a:br>
            <a:r>
              <a:rPr lang="en-GB" sz="1200">
                <a:solidFill>
                  <a:schemeClr val="bg1"/>
                </a:solidFill>
                <a:latin typeface="+mn-lt"/>
                <a:ea typeface="Roboto" pitchFamily="2" charset="0"/>
              </a:rPr>
              <a:t>www.earlham.ac.uk</a:t>
            </a:r>
          </a:p>
          <a:p>
            <a:endParaRPr lang="en-GB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0" y="6093296"/>
            <a:ext cx="2970076" cy="413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73" y="5149341"/>
            <a:ext cx="2116827" cy="2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57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A11C7-4E2F-E14F-8905-12CA2534705A}" type="datetimeFigureOut">
              <a:rPr lang="en-US" smtClean="0"/>
              <a:t>6/12/18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B0C44-C96B-4A49-B09C-8A9BAEE05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812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Variant Calling Pipeline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52C04-6398-4687-87AB-ADE5F421F8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26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r>
              <a:rPr lang="en-US" dirty="0"/>
              <a:t>9/12/2012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92875"/>
            <a:ext cx="2895600" cy="365125"/>
          </a:xfrm>
        </p:spPr>
        <p:txBody>
          <a:bodyPr/>
          <a:lstStyle/>
          <a:p>
            <a:r>
              <a:rPr lang="en-US" dirty="0"/>
              <a:t>Variant Calling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55D52C04-6398-4687-87AB-ADE5F421F8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6007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Variant Calling Pipeline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52C04-6398-4687-87AB-ADE5F421F8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54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Variant Calling Pipeline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52C04-6398-4687-87AB-ADE5F421F8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779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10/19/2011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Variant Calling Pipeline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52C04-6398-4687-87AB-ADE5F421F8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527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10/19/2011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Variant Calling Pipeline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52C04-6398-4687-87AB-ADE5F421F8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258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10/19/2011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Variant Calling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52C04-6398-4687-87AB-ADE5F421F8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98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Variant Calling Pipeline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52C04-6398-4687-87AB-ADE5F421F8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3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3">
    <p:bg>
      <p:bgPr>
        <a:solidFill>
          <a:srgbClr val="C61F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sp>
        <p:nvSpPr>
          <p:cNvPr id="28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+mn-lt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/>
              <a:t>Click here to edit your presentation title</a:t>
            </a:r>
            <a:endParaRPr lang="en-GB" dirty="0"/>
          </a:p>
        </p:txBody>
      </p:sp>
      <p:sp>
        <p:nvSpPr>
          <p:cNvPr id="2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here to edit your subheading</a:t>
            </a:r>
            <a:endParaRPr lang="en-GB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</a:lstStyle>
          <a:p>
            <a:pPr lvl="0"/>
            <a:r>
              <a:rPr lang="en-US" dirty="0"/>
              <a:t>Click here to edit presenter’s name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</a:lstStyle>
          <a:p>
            <a:pPr lvl="0"/>
            <a:r>
              <a:rPr lang="en-US" dirty="0"/>
              <a:t>Click here to edit presenter’s job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015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10/19/2011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Variant Calling Pipeline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52C04-6398-4687-87AB-ADE5F421F8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443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Variant Calling Pipeline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52C04-6398-4687-87AB-ADE5F421F8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017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10/19/2011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Variant Calling Pipeline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52C04-6398-4687-87AB-ADE5F421F8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34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9180512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+mn-lt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</a:lstStyle>
          <a:p>
            <a:pPr lvl="0"/>
            <a:r>
              <a:rPr lang="en-US" dirty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</a:lstStyle>
          <a:p>
            <a:pPr lvl="0"/>
            <a:r>
              <a:rPr lang="en-US" dirty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6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3" y="0"/>
            <a:ext cx="9144000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+mn-lt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</a:lstStyle>
          <a:p>
            <a:pPr lvl="0"/>
            <a:r>
              <a:rPr lang="en-US" dirty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</a:lstStyle>
          <a:p>
            <a:pPr lvl="0"/>
            <a:r>
              <a:rPr lang="en-US" dirty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2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46" y="0"/>
            <a:ext cx="9161746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+mn-lt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</a:lstStyle>
          <a:p>
            <a:pPr lvl="0"/>
            <a:r>
              <a:rPr lang="en-US" dirty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</a:lstStyle>
          <a:p>
            <a:pPr lvl="0"/>
            <a:r>
              <a:rPr lang="en-US" dirty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46" y="0"/>
            <a:ext cx="9161746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+mn-lt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</a:lstStyle>
          <a:p>
            <a:pPr lvl="0"/>
            <a:r>
              <a:rPr lang="en-US" dirty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</a:lstStyle>
          <a:p>
            <a:pPr lvl="0"/>
            <a:r>
              <a:rPr lang="en-US" dirty="0"/>
              <a:t>Click here to edit presenter’s job title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68" y="5299052"/>
            <a:ext cx="2266824" cy="1122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23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sign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3" y="0"/>
            <a:ext cx="9144000" cy="6858000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539552" y="1268315"/>
            <a:ext cx="6048672" cy="1296144"/>
          </a:xfrm>
          <a:prstGeom prst="rect">
            <a:avLst/>
          </a:prstGeom>
        </p:spPr>
        <p:txBody>
          <a:bodyPr/>
          <a:lstStyle>
            <a:lvl1pPr algn="l">
              <a:defRPr sz="3600" baseline="0">
                <a:solidFill>
                  <a:schemeClr val="bg1"/>
                </a:solidFill>
                <a:latin typeface="+mn-lt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/>
              <a:t>Click here to edit your presentation title</a:t>
            </a:r>
            <a:endParaRPr lang="en-GB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552" y="2636467"/>
            <a:ext cx="4248472" cy="8640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here to edit your subheading</a:t>
            </a:r>
            <a:endParaRPr lang="en-GB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3788595"/>
            <a:ext cx="4248472" cy="3604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1" cap="all" baseline="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</a:lstStyle>
          <a:p>
            <a:pPr lvl="0"/>
            <a:r>
              <a:rPr lang="en-US" dirty="0"/>
              <a:t>Click here to edit presenter’s name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149080"/>
            <a:ext cx="4248472" cy="36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  <a:ea typeface="Roboto" pitchFamily="2" charset="0"/>
              </a:defRPr>
            </a:lvl1pPr>
          </a:lstStyle>
          <a:p>
            <a:pPr lvl="0"/>
            <a:r>
              <a:rPr lang="en-US" dirty="0"/>
              <a:t>Click here to edit presenter’s job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299052"/>
            <a:ext cx="2267744" cy="11225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6185025"/>
            <a:ext cx="1800198" cy="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7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intro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5880" y="188640"/>
            <a:ext cx="8352928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>
                <a:solidFill>
                  <a:srgbClr val="C61F16"/>
                </a:solidFill>
                <a:latin typeface="+mn-lt"/>
                <a:ea typeface="Noto Serif" pitchFamily="18" charset="0"/>
                <a:cs typeface="Noto Serif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95536" y="2627784"/>
            <a:ext cx="8352928" cy="31683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C61F16"/>
              </a:buClr>
              <a:defRPr sz="1800" baseline="0">
                <a:solidFill>
                  <a:srgbClr val="4E515A"/>
                </a:solidFill>
                <a:latin typeface="+mn-lt"/>
                <a:ea typeface="Roboto" pitchFamily="2" charset="0"/>
              </a:defRPr>
            </a:lvl1pPr>
            <a:lvl2pPr>
              <a:buClr>
                <a:srgbClr val="C61F16"/>
              </a:buClr>
              <a:defRPr sz="1600">
                <a:solidFill>
                  <a:srgbClr val="4E515A"/>
                </a:solidFill>
                <a:latin typeface="+mn-lt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/>
              <a:t>Click to edit content bullet point one</a:t>
            </a:r>
          </a:p>
          <a:p>
            <a:pPr lvl="1"/>
            <a:r>
              <a:rPr lang="en-US" dirty="0"/>
              <a:t>Click to edit content bullet point two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95536" y="1475656"/>
            <a:ext cx="8352928" cy="1080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FF0000"/>
              </a:buClr>
              <a:buNone/>
              <a:defRPr sz="2400" baseline="0">
                <a:solidFill>
                  <a:srgbClr val="4E515A"/>
                </a:solidFill>
                <a:latin typeface="+mn-lt"/>
                <a:ea typeface="Roboto" pitchFamily="2" charset="0"/>
              </a:defRPr>
            </a:lvl1pPr>
            <a:lvl2pPr>
              <a:defRPr sz="1800">
                <a:solidFill>
                  <a:srgbClr val="4E515A"/>
                </a:solidFill>
                <a:latin typeface="Roboto" pitchFamily="2" charset="0"/>
                <a:ea typeface="Roboto" pitchFamily="2" charset="0"/>
              </a:defRPr>
            </a:lvl2pPr>
            <a:lvl3pPr>
              <a:defRPr>
                <a:solidFill>
                  <a:srgbClr val="4E515A"/>
                </a:solidFill>
              </a:defRPr>
            </a:lvl3pPr>
            <a:lvl4pPr>
              <a:defRPr>
                <a:solidFill>
                  <a:srgbClr val="4E515A"/>
                </a:solidFill>
              </a:defRPr>
            </a:lvl4pPr>
            <a:lvl5pPr>
              <a:defRPr>
                <a:solidFill>
                  <a:srgbClr val="4E515A"/>
                </a:solidFill>
              </a:defRPr>
            </a:lvl5pPr>
          </a:lstStyle>
          <a:p>
            <a:pPr lvl="0"/>
            <a:r>
              <a:rPr lang="en-US" dirty="0"/>
              <a:t>Click to edit subheading or intro paragraph, this may run to two or three lines.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23528" y="623163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100">
                <a:solidFill>
                  <a:srgbClr val="C61F16"/>
                </a:solidFill>
                <a:latin typeface="Roboto" pitchFamily="2" charset="0"/>
                <a:ea typeface="Roboto" pitchFamily="2" charset="0"/>
              </a:rPr>
              <a:t>www.earlham.ac.uk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6165304"/>
            <a:ext cx="2088232" cy="3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60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5.jpe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17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60" r:id="rId3"/>
    <p:sldLayoutId id="2147483662" r:id="rId4"/>
    <p:sldLayoutId id="2147483674" r:id="rId5"/>
    <p:sldLayoutId id="2147483675" r:id="rId6"/>
    <p:sldLayoutId id="2147483676" r:id="rId7"/>
    <p:sldLayoutId id="2147483677" r:id="rId8"/>
    <p:sldLayoutId id="2147483671" r:id="rId9"/>
    <p:sldLayoutId id="2147483678" r:id="rId10"/>
    <p:sldLayoutId id="2147483673" r:id="rId11"/>
    <p:sldLayoutId id="2147483663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51" r:id="rId18"/>
    <p:sldLayoutId id="2147483664" r:id="rId19"/>
    <p:sldLayoutId id="2147483672" r:id="rId20"/>
    <p:sldLayoutId id="2147483679" r:id="rId2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9/12/2012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Variant Calling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52C04-6398-4687-87AB-ADE5F421F83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ccsb_web_logo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-1" y="0"/>
            <a:ext cx="130716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87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bioinf.comav.upv.es/courses/sequence_analysis/snp_calling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ensembl.org/info/genome/variation/predicted_data.html#consequence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link.springer.com/article/10.1007/s00439-012-1213-z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42" y="1610442"/>
            <a:ext cx="6764436" cy="701635"/>
          </a:xfrm>
        </p:spPr>
        <p:txBody>
          <a:bodyPr/>
          <a:lstStyle/>
          <a:p>
            <a:r>
              <a:rPr lang="en-GB" sz="3200" dirty="0"/>
              <a:t>Module 4 - Variant Calling and VCF Files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296" y="2485481"/>
            <a:ext cx="6264696" cy="1854820"/>
          </a:xfrm>
        </p:spPr>
        <p:txBody>
          <a:bodyPr/>
          <a:lstStyle/>
          <a:p>
            <a:pPr algn="ctr"/>
            <a:r>
              <a:rPr lang="en-GB" dirty="0"/>
              <a:t>Paul Bailey</a:t>
            </a:r>
          </a:p>
          <a:p>
            <a:pPr algn="ctr">
              <a:lnSpc>
                <a:spcPts val="980"/>
              </a:lnSpc>
            </a:pPr>
            <a:endParaRPr lang="en-GB" dirty="0"/>
          </a:p>
          <a:p>
            <a:pPr algn="ctr"/>
            <a:r>
              <a:rPr lang="en-GB" dirty="0" err="1"/>
              <a:t>BecA</a:t>
            </a:r>
            <a:r>
              <a:rPr lang="en-GB" dirty="0"/>
              <a:t>-IRLI Bioinformatics Workshop</a:t>
            </a:r>
          </a:p>
          <a:p>
            <a:pPr algn="ctr"/>
            <a:r>
              <a:rPr lang="en-GB" dirty="0"/>
              <a:t>11 - 15</a:t>
            </a:r>
            <a:r>
              <a:rPr lang="en-GB" baseline="30000" dirty="0"/>
              <a:t> </a:t>
            </a:r>
            <a:r>
              <a:rPr lang="en-GB" dirty="0"/>
              <a:t>June   2018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3693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88" y="831113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4E515A"/>
                </a:solidFill>
              </a:rPr>
              <a:t>Remove potential PCR duplicates - from PCR amplification step in library prep</a:t>
            </a:r>
          </a:p>
          <a:p>
            <a:r>
              <a:rPr lang="en-US" sz="2000" dirty="0">
                <a:solidFill>
                  <a:srgbClr val="4E515A"/>
                </a:solidFill>
              </a:rPr>
              <a:t>If multiple read pairs have identical external coordinates, only retain the pair with highest mapping quality</a:t>
            </a:r>
          </a:p>
          <a:p>
            <a:r>
              <a:rPr lang="en-US" sz="2000" dirty="0">
                <a:solidFill>
                  <a:srgbClr val="4E515A"/>
                </a:solidFill>
              </a:rPr>
              <a:t>Duplicates manifest themselves with high read depth support - impacts variant calling</a:t>
            </a:r>
          </a:p>
          <a:p>
            <a:r>
              <a:rPr lang="en-US" sz="2000" dirty="0">
                <a:solidFill>
                  <a:srgbClr val="4E515A"/>
                </a:solidFill>
              </a:rPr>
              <a:t>Software: </a:t>
            </a:r>
            <a:r>
              <a:rPr lang="en-US" sz="2000" dirty="0" err="1">
                <a:solidFill>
                  <a:srgbClr val="4E515A"/>
                </a:solidFill>
              </a:rPr>
              <a:t>SAMtools</a:t>
            </a:r>
            <a:r>
              <a:rPr lang="en-US" sz="2000" dirty="0">
                <a:solidFill>
                  <a:srgbClr val="4E515A"/>
                </a:solidFill>
              </a:rPr>
              <a:t> (</a:t>
            </a:r>
            <a:r>
              <a:rPr lang="en-GB" sz="2000" dirty="0" err="1">
                <a:solidFill>
                  <a:srgbClr val="4E515A"/>
                </a:solidFill>
              </a:rPr>
              <a:t>markdup</a:t>
            </a:r>
            <a:r>
              <a:rPr lang="en-US" sz="2000" dirty="0">
                <a:solidFill>
                  <a:srgbClr val="4E515A"/>
                </a:solidFill>
              </a:rPr>
              <a:t>) or Picard tools (</a:t>
            </a:r>
            <a:r>
              <a:rPr lang="en-US" sz="2000" i="1" dirty="0" err="1">
                <a:solidFill>
                  <a:srgbClr val="4E515A"/>
                </a:solidFill>
              </a:rPr>
              <a:t>MarkDuplicates</a:t>
            </a:r>
            <a:r>
              <a:rPr lang="en-US" sz="2000" dirty="0">
                <a:solidFill>
                  <a:srgbClr val="4E515A"/>
                </a:solidFill>
              </a:rPr>
              <a:t>)</a:t>
            </a:r>
          </a:p>
          <a:p>
            <a:endParaRPr lang="en-US" sz="2000" dirty="0">
              <a:solidFill>
                <a:srgbClr val="4E515A"/>
              </a:solidFill>
            </a:endParaRPr>
          </a:p>
          <a:p>
            <a:endParaRPr lang="en-US" sz="2000" dirty="0">
              <a:solidFill>
                <a:srgbClr val="4E515A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9/12/2012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D52C04-6398-4687-87AB-ADE5F421F8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Variant Calling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048000"/>
            <a:ext cx="7239000" cy="3344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14600" y="6022883"/>
            <a:ext cx="5396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Human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HapMap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individual NA12005 - chr20:8660-8790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1200" y="3045034"/>
            <a:ext cx="76200" cy="33557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6000" y="6406934"/>
            <a:ext cx="107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False SNP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057400" y="6438523"/>
            <a:ext cx="304800" cy="150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B65DAF56-FCCF-544F-B78E-A2FED4A094EC}"/>
              </a:ext>
            </a:extLst>
          </p:cNvPr>
          <p:cNvSpPr txBox="1">
            <a:spLocks/>
          </p:cNvSpPr>
          <p:nvPr/>
        </p:nvSpPr>
        <p:spPr>
          <a:xfrm>
            <a:off x="422400" y="-240506"/>
            <a:ext cx="83529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C61F16"/>
                </a:solidFill>
              </a:rPr>
              <a:t>Remove duplicates</a:t>
            </a:r>
            <a:endParaRPr lang="en-GB" sz="2800" dirty="0">
              <a:solidFill>
                <a:srgbClr val="C61F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416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5859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61F16"/>
                </a:solidFill>
              </a:rPr>
              <a:t>Variant calling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9633"/>
            <a:ext cx="4495800" cy="4254499"/>
          </a:xfrm>
        </p:spPr>
        <p:txBody>
          <a:bodyPr>
            <a:normAutofit fontScale="70000" lnSpcReduction="20000"/>
          </a:bodyPr>
          <a:lstStyle/>
          <a:p>
            <a:pPr>
              <a:buClr>
                <a:srgbClr val="C61F16"/>
              </a:buClr>
            </a:pPr>
            <a:r>
              <a:rPr lang="en-US" dirty="0">
                <a:solidFill>
                  <a:srgbClr val="4E515A"/>
                </a:solidFill>
              </a:rPr>
              <a:t>&gt; 15 different algorithms </a:t>
            </a:r>
          </a:p>
          <a:p>
            <a:pPr>
              <a:buClr>
                <a:srgbClr val="C61F16"/>
              </a:buClr>
            </a:pPr>
            <a:r>
              <a:rPr lang="en-US" dirty="0">
                <a:solidFill>
                  <a:srgbClr val="4E515A"/>
                </a:solidFill>
              </a:rPr>
              <a:t>Three categories</a:t>
            </a:r>
          </a:p>
          <a:p>
            <a:pPr lvl="1">
              <a:buClr>
                <a:srgbClr val="C61F16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E515A"/>
                </a:solidFill>
              </a:rPr>
              <a:t>Allele counting</a:t>
            </a:r>
          </a:p>
          <a:p>
            <a:pPr lvl="1">
              <a:buClr>
                <a:srgbClr val="C61F16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E515A"/>
                </a:solidFill>
              </a:rPr>
              <a:t>Probabilistic methods, e.g. Bayesian model </a:t>
            </a:r>
          </a:p>
          <a:p>
            <a:pPr lvl="2">
              <a:buClr>
                <a:srgbClr val="C61F16"/>
              </a:buClr>
            </a:pPr>
            <a:r>
              <a:rPr lang="en-US" dirty="0">
                <a:solidFill>
                  <a:srgbClr val="4E515A"/>
                </a:solidFill>
              </a:rPr>
              <a:t>to quantify statistical uncertainty</a:t>
            </a:r>
          </a:p>
          <a:p>
            <a:pPr lvl="2">
              <a:buClr>
                <a:srgbClr val="C61F16"/>
              </a:buClr>
            </a:pPr>
            <a:r>
              <a:rPr lang="en-US" dirty="0">
                <a:solidFill>
                  <a:srgbClr val="4E515A"/>
                </a:solidFill>
              </a:rPr>
              <a:t>Assign priors based on observed allele frequency of multiple samples</a:t>
            </a:r>
          </a:p>
          <a:p>
            <a:pPr lvl="1">
              <a:buClr>
                <a:srgbClr val="C61F16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E515A"/>
                </a:solidFill>
              </a:rPr>
              <a:t>Heuristic approach</a:t>
            </a:r>
          </a:p>
          <a:p>
            <a:pPr lvl="2">
              <a:buClr>
                <a:srgbClr val="C61F16"/>
              </a:buClr>
            </a:pPr>
            <a:r>
              <a:rPr lang="en-US" dirty="0">
                <a:solidFill>
                  <a:srgbClr val="4E515A"/>
                </a:solidFill>
              </a:rPr>
              <a:t>Based on thresholds for read depth, base quality, variant allele frequency, statistical significance    </a:t>
            </a:r>
          </a:p>
          <a:p>
            <a:pPr lvl="1">
              <a:buClr>
                <a:srgbClr val="C61F16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E515A"/>
              </a:solidFill>
            </a:endParaRPr>
          </a:p>
          <a:p>
            <a:pPr lvl="1">
              <a:buClr>
                <a:srgbClr val="C61F16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E515A"/>
              </a:solidFill>
            </a:endParaRPr>
          </a:p>
          <a:p>
            <a:pPr lvl="1">
              <a:buClr>
                <a:srgbClr val="C61F16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E515A"/>
              </a:solidFill>
            </a:endParaRPr>
          </a:p>
          <a:p>
            <a:pPr lvl="1">
              <a:buClr>
                <a:srgbClr val="C61F16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E515A"/>
              </a:solidFill>
            </a:endParaRPr>
          </a:p>
          <a:p>
            <a:pPr lvl="1">
              <a:buClr>
                <a:srgbClr val="C61F16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4E515A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9700" y="5808186"/>
            <a:ext cx="8191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Nielsen R, Paul JS, </a:t>
            </a:r>
            <a:r>
              <a:rPr lang="en-US" sz="1200" dirty="0" err="1"/>
              <a:t>Albrechtsen</a:t>
            </a:r>
            <a:r>
              <a:rPr lang="en-US" sz="1200" dirty="0"/>
              <a:t> A, Song YS. Genotype and SNP calling from next-generation sequencing data. Nat Rev Genet. 2011 Jun;12(6):443-51. PMID: 21587300.</a:t>
            </a:r>
          </a:p>
        </p:txBody>
      </p:sp>
      <p:sp>
        <p:nvSpPr>
          <p:cNvPr id="6" name="Rectangle 5"/>
          <p:cNvSpPr/>
          <p:nvPr/>
        </p:nvSpPr>
        <p:spPr>
          <a:xfrm>
            <a:off x="127000" y="6251962"/>
            <a:ext cx="28021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seqanswers.com</a:t>
            </a:r>
            <a:r>
              <a:rPr lang="en-US" sz="1200" dirty="0"/>
              <a:t>/wiki/Software/list</a:t>
            </a:r>
          </a:p>
        </p:txBody>
      </p:sp>
      <p:grpSp>
        <p:nvGrpSpPr>
          <p:cNvPr id="7" name="Group 15"/>
          <p:cNvGrpSpPr/>
          <p:nvPr/>
        </p:nvGrpSpPr>
        <p:grpSpPr>
          <a:xfrm>
            <a:off x="5880793" y="2652833"/>
            <a:ext cx="1574800" cy="88106"/>
            <a:chOff x="1066800" y="1577182"/>
            <a:chExt cx="1574800" cy="88106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066800" y="1625600"/>
              <a:ext cx="1574800" cy="1588"/>
            </a:xfrm>
            <a:prstGeom prst="line">
              <a:avLst/>
            </a:prstGeom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1760538" y="1577182"/>
              <a:ext cx="80962" cy="88106"/>
            </a:xfrm>
            <a:prstGeom prst="rect">
              <a:avLst/>
            </a:prstGeom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16"/>
          <p:cNvGrpSpPr/>
          <p:nvPr/>
        </p:nvGrpSpPr>
        <p:grpSpPr>
          <a:xfrm>
            <a:off x="5880793" y="2805233"/>
            <a:ext cx="1574800" cy="88106"/>
            <a:chOff x="1066800" y="1577182"/>
            <a:chExt cx="1574800" cy="88106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066800" y="1625600"/>
              <a:ext cx="1574800" cy="1588"/>
            </a:xfrm>
            <a:prstGeom prst="line">
              <a:avLst/>
            </a:prstGeom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1760538" y="1577182"/>
              <a:ext cx="80962" cy="88106"/>
            </a:xfrm>
            <a:prstGeom prst="rect">
              <a:avLst/>
            </a:prstGeom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9"/>
          <p:cNvGrpSpPr/>
          <p:nvPr/>
        </p:nvGrpSpPr>
        <p:grpSpPr>
          <a:xfrm>
            <a:off x="5880793" y="2957633"/>
            <a:ext cx="1574800" cy="88106"/>
            <a:chOff x="1066800" y="1577182"/>
            <a:chExt cx="1574800" cy="88106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066800" y="1625600"/>
              <a:ext cx="1574800" cy="1588"/>
            </a:xfrm>
            <a:prstGeom prst="line">
              <a:avLst/>
            </a:prstGeom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1760538" y="1577182"/>
              <a:ext cx="80962" cy="88106"/>
            </a:xfrm>
            <a:prstGeom prst="rect">
              <a:avLst/>
            </a:prstGeom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22"/>
          <p:cNvGrpSpPr/>
          <p:nvPr/>
        </p:nvGrpSpPr>
        <p:grpSpPr>
          <a:xfrm>
            <a:off x="5880793" y="3110033"/>
            <a:ext cx="1574800" cy="88106"/>
            <a:chOff x="1066800" y="1577182"/>
            <a:chExt cx="1574800" cy="88106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1066800" y="1625600"/>
              <a:ext cx="1574800" cy="1588"/>
            </a:xfrm>
            <a:prstGeom prst="line">
              <a:avLst/>
            </a:prstGeom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1760538" y="1577182"/>
              <a:ext cx="80962" cy="88106"/>
            </a:xfrm>
            <a:prstGeom prst="rect">
              <a:avLst/>
            </a:prstGeom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25"/>
          <p:cNvGrpSpPr/>
          <p:nvPr/>
        </p:nvGrpSpPr>
        <p:grpSpPr>
          <a:xfrm>
            <a:off x="5880793" y="3262433"/>
            <a:ext cx="1574800" cy="88106"/>
            <a:chOff x="1066800" y="1577182"/>
            <a:chExt cx="1574800" cy="88106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1066800" y="1625600"/>
              <a:ext cx="1574800" cy="1588"/>
            </a:xfrm>
            <a:prstGeom prst="line">
              <a:avLst/>
            </a:prstGeom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760538" y="1577182"/>
              <a:ext cx="80962" cy="88106"/>
            </a:xfrm>
            <a:prstGeom prst="rect">
              <a:avLst/>
            </a:prstGeom>
            <a:ln w="19050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28"/>
          <p:cNvGrpSpPr/>
          <p:nvPr/>
        </p:nvGrpSpPr>
        <p:grpSpPr>
          <a:xfrm>
            <a:off x="5880793" y="3541833"/>
            <a:ext cx="1574800" cy="88106"/>
            <a:chOff x="1066800" y="1577182"/>
            <a:chExt cx="1574800" cy="88106"/>
          </a:xfrm>
          <a:effectLst/>
        </p:grpSpPr>
        <p:cxnSp>
          <p:nvCxnSpPr>
            <p:cNvPr id="30" name="Straight Connector 29"/>
            <p:cNvCxnSpPr/>
            <p:nvPr/>
          </p:nvCxnSpPr>
          <p:spPr>
            <a:xfrm>
              <a:off x="1066800" y="1625600"/>
              <a:ext cx="1574800" cy="1588"/>
            </a:xfrm>
            <a:prstGeom prst="line">
              <a:avLst/>
            </a:prstGeom>
            <a:ln w="19050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1760538" y="1577182"/>
              <a:ext cx="80962" cy="88106"/>
            </a:xfrm>
            <a:prstGeom prst="rect">
              <a:avLst/>
            </a:prstGeom>
            <a:ln w="19050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/>
          <p:cNvCxnSpPr/>
          <p:nvPr/>
        </p:nvCxnSpPr>
        <p:spPr>
          <a:xfrm>
            <a:off x="5880793" y="3742651"/>
            <a:ext cx="1574800" cy="1588"/>
          </a:xfrm>
          <a:prstGeom prst="line">
            <a:avLst/>
          </a:prstGeom>
          <a:ln w="19050" cap="flat" cmpd="sng" algn="ctr">
            <a:solidFill>
              <a:schemeClr val="accent2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15" name="Group 34"/>
          <p:cNvGrpSpPr/>
          <p:nvPr/>
        </p:nvGrpSpPr>
        <p:grpSpPr>
          <a:xfrm>
            <a:off x="5880793" y="3846633"/>
            <a:ext cx="1574800" cy="88106"/>
            <a:chOff x="1066800" y="1577182"/>
            <a:chExt cx="1574800" cy="88106"/>
          </a:xfrm>
          <a:effectLst/>
        </p:grpSpPr>
        <p:cxnSp>
          <p:nvCxnSpPr>
            <p:cNvPr id="36" name="Straight Connector 35"/>
            <p:cNvCxnSpPr/>
            <p:nvPr/>
          </p:nvCxnSpPr>
          <p:spPr>
            <a:xfrm>
              <a:off x="1066800" y="1625600"/>
              <a:ext cx="1574800" cy="1588"/>
            </a:xfrm>
            <a:prstGeom prst="line">
              <a:avLst/>
            </a:prstGeom>
            <a:ln w="19050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1760538" y="1577182"/>
              <a:ext cx="80962" cy="88106"/>
            </a:xfrm>
            <a:prstGeom prst="rect">
              <a:avLst/>
            </a:prstGeom>
            <a:ln w="19050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Connector 38"/>
          <p:cNvCxnSpPr/>
          <p:nvPr/>
        </p:nvCxnSpPr>
        <p:spPr>
          <a:xfrm>
            <a:off x="5880793" y="4047451"/>
            <a:ext cx="1574800" cy="1588"/>
          </a:xfrm>
          <a:prstGeom prst="line">
            <a:avLst/>
          </a:prstGeom>
          <a:ln w="19050" cap="flat" cmpd="sng" algn="ctr">
            <a:solidFill>
              <a:schemeClr val="accent2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16" name="Group 40"/>
          <p:cNvGrpSpPr/>
          <p:nvPr/>
        </p:nvGrpSpPr>
        <p:grpSpPr>
          <a:xfrm>
            <a:off x="5880793" y="4151433"/>
            <a:ext cx="1574800" cy="88106"/>
            <a:chOff x="1066800" y="1577182"/>
            <a:chExt cx="1574800" cy="88106"/>
          </a:xfrm>
          <a:effectLst/>
        </p:grpSpPr>
        <p:cxnSp>
          <p:nvCxnSpPr>
            <p:cNvPr id="42" name="Straight Connector 41"/>
            <p:cNvCxnSpPr/>
            <p:nvPr/>
          </p:nvCxnSpPr>
          <p:spPr>
            <a:xfrm>
              <a:off x="1066800" y="1625600"/>
              <a:ext cx="1574800" cy="1588"/>
            </a:xfrm>
            <a:prstGeom prst="line">
              <a:avLst/>
            </a:prstGeom>
            <a:ln w="19050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1760538" y="1577182"/>
              <a:ext cx="80962" cy="88106"/>
            </a:xfrm>
            <a:prstGeom prst="rect">
              <a:avLst/>
            </a:prstGeom>
            <a:ln w="19050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/>
          <p:cNvCxnSpPr/>
          <p:nvPr/>
        </p:nvCxnSpPr>
        <p:spPr>
          <a:xfrm>
            <a:off x="5868093" y="2402801"/>
            <a:ext cx="1574800" cy="1588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45" name="TextBox 44"/>
          <p:cNvSpPr txBox="1"/>
          <p:nvPr/>
        </p:nvSpPr>
        <p:spPr>
          <a:xfrm>
            <a:off x="5067993" y="220543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67993" y="2828807"/>
            <a:ext cx="60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067993" y="3711973"/>
            <a:ext cx="60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084294" y="2243813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960875" y="2898935"/>
            <a:ext cx="56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G/G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966905" y="3782101"/>
            <a:ext cx="55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A/G</a:t>
            </a:r>
          </a:p>
        </p:txBody>
      </p:sp>
      <p:sp>
        <p:nvSpPr>
          <p:cNvPr id="52" name="Down Arrow Callout 51"/>
          <p:cNvSpPr/>
          <p:nvPr/>
        </p:nvSpPr>
        <p:spPr>
          <a:xfrm>
            <a:off x="6233830" y="1339919"/>
            <a:ext cx="715269" cy="622168"/>
          </a:xfrm>
          <a:prstGeom prst="down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320442" y="1341969"/>
            <a:ext cx="55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</a:t>
            </a:r>
          </a:p>
        </p:txBody>
      </p:sp>
      <p:sp>
        <p:nvSpPr>
          <p:cNvPr id="54" name="Down Arrow Callout 53"/>
          <p:cNvSpPr/>
          <p:nvPr/>
        </p:nvSpPr>
        <p:spPr>
          <a:xfrm>
            <a:off x="7772420" y="1315547"/>
            <a:ext cx="969819" cy="622168"/>
          </a:xfrm>
          <a:prstGeom prst="down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852746" y="131759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variant</a:t>
            </a:r>
          </a:p>
        </p:txBody>
      </p:sp>
    </p:spTree>
    <p:extLst>
      <p:ext uri="{BB962C8B-B14F-4D97-AF65-F5344CB8AC3E}">
        <p14:creationId xmlns:p14="http://schemas.microsoft.com/office/powerpoint/2010/main" val="893627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988" y="14714"/>
            <a:ext cx="6874337" cy="571500"/>
          </a:xfrm>
        </p:spPr>
        <p:txBody>
          <a:bodyPr/>
          <a:lstStyle/>
          <a:p>
            <a:r>
              <a:rPr lang="en-US" sz="2800" dirty="0">
                <a:solidFill>
                  <a:srgbClr val="C61F16"/>
                </a:solidFill>
              </a:rPr>
              <a:t>Variant Calling: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8571" y="584429"/>
            <a:ext cx="6612362" cy="5983708"/>
          </a:xfrm>
        </p:spPr>
        <p:txBody>
          <a:bodyPr>
            <a:normAutofit fontScale="92500" lnSpcReduction="20000"/>
          </a:bodyPr>
          <a:lstStyle/>
          <a:p>
            <a:pPr>
              <a:buClr>
                <a:srgbClr val="C61F16"/>
              </a:buClr>
            </a:pPr>
            <a:r>
              <a:rPr lang="en-US" sz="2400" dirty="0">
                <a:solidFill>
                  <a:srgbClr val="4E515A"/>
                </a:solidFill>
              </a:rPr>
              <a:t>Naïve approach (used in early NGS studies):</a:t>
            </a:r>
          </a:p>
          <a:p>
            <a:pPr lvl="1">
              <a:buClr>
                <a:srgbClr val="C61F16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15A"/>
                </a:solidFill>
              </a:rPr>
              <a:t>Filter base calls according to quality</a:t>
            </a:r>
          </a:p>
          <a:p>
            <a:pPr lvl="1">
              <a:buClr>
                <a:srgbClr val="C61F16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15A"/>
                </a:solidFill>
              </a:rPr>
              <a:t>Filter by frequency</a:t>
            </a:r>
          </a:p>
          <a:p>
            <a:pPr lvl="1">
              <a:buClr>
                <a:srgbClr val="C61F16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15A"/>
                </a:solidFill>
              </a:rPr>
              <a:t>Typically, a quality Filter of PHRED Q 20 was used (i.e., probability of error 1% ).</a:t>
            </a:r>
          </a:p>
          <a:p>
            <a:pPr lvl="1">
              <a:buClr>
                <a:srgbClr val="C61F16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15A"/>
                </a:solidFill>
              </a:rPr>
              <a:t>Then, the following frequency thresholds were used according to the frequency of the non-ref base, f(b):</a:t>
            </a:r>
          </a:p>
          <a:p>
            <a:pPr lvl="1">
              <a:buClr>
                <a:srgbClr val="C61F16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E515A"/>
              </a:solidFill>
            </a:endParaRPr>
          </a:p>
          <a:p>
            <a:pPr lvl="1">
              <a:buClr>
                <a:srgbClr val="C61F16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E515A"/>
              </a:solidFill>
            </a:endParaRPr>
          </a:p>
          <a:p>
            <a:pPr lvl="1">
              <a:buClr>
                <a:srgbClr val="C61F16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E515A"/>
              </a:solidFill>
            </a:endParaRPr>
          </a:p>
          <a:p>
            <a:pPr lvl="1">
              <a:buClr>
                <a:srgbClr val="C61F16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E515A"/>
              </a:solidFill>
            </a:endParaRPr>
          </a:p>
          <a:p>
            <a:pPr lvl="1">
              <a:buClr>
                <a:srgbClr val="C61F16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E515A"/>
              </a:solidFill>
            </a:endParaRPr>
          </a:p>
          <a:p>
            <a:pPr lvl="1">
              <a:buClr>
                <a:srgbClr val="C61F16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E515A"/>
              </a:solidFill>
            </a:endParaRPr>
          </a:p>
          <a:p>
            <a:pPr lvl="1">
              <a:buClr>
                <a:srgbClr val="C61F16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E515A"/>
              </a:solidFill>
            </a:endParaRPr>
          </a:p>
          <a:p>
            <a:pPr lvl="1">
              <a:buClr>
                <a:srgbClr val="C61F16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15A"/>
                </a:solidFill>
              </a:rPr>
              <a:t>The frequency heuristic works well if the sequencing depth is high, so that the probability of a heterozygous nucleotide falling outside of the 20% - 80% region is low.</a:t>
            </a:r>
          </a:p>
          <a:p>
            <a:pPr lvl="1">
              <a:buClr>
                <a:srgbClr val="C61F16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E515A"/>
                </a:solidFill>
              </a:rPr>
              <a:t>Problems with frequency heuristic:</a:t>
            </a:r>
          </a:p>
          <a:p>
            <a:pPr lvl="2">
              <a:buClr>
                <a:srgbClr val="C61F16"/>
              </a:buClr>
            </a:pPr>
            <a:r>
              <a:rPr lang="en-US" sz="1600" dirty="0">
                <a:solidFill>
                  <a:srgbClr val="4E515A"/>
                </a:solidFill>
              </a:rPr>
              <a:t>For low sequencing depth, leads to </a:t>
            </a:r>
            <a:r>
              <a:rPr lang="en-US" sz="1600" dirty="0" err="1">
                <a:solidFill>
                  <a:srgbClr val="4E515A"/>
                </a:solidFill>
              </a:rPr>
              <a:t>undercalling</a:t>
            </a:r>
            <a:r>
              <a:rPr lang="en-US" sz="1600" dirty="0">
                <a:solidFill>
                  <a:srgbClr val="4E515A"/>
                </a:solidFill>
              </a:rPr>
              <a:t> of heterozygous genotypes</a:t>
            </a:r>
          </a:p>
          <a:p>
            <a:pPr lvl="2">
              <a:buClr>
                <a:srgbClr val="C61F16"/>
              </a:buClr>
            </a:pPr>
            <a:r>
              <a:rPr lang="en-US" sz="1600" dirty="0">
                <a:solidFill>
                  <a:srgbClr val="4E515A"/>
                </a:solidFill>
              </a:rPr>
              <a:t>Use of quality threshold leads to loss of information on</a:t>
            </a:r>
          </a:p>
          <a:p>
            <a:pPr lvl="2">
              <a:buClr>
                <a:srgbClr val="C61F16"/>
              </a:buClr>
            </a:pPr>
            <a:r>
              <a:rPr lang="en-US" sz="1600" dirty="0">
                <a:solidFill>
                  <a:srgbClr val="4E515A"/>
                </a:solidFill>
              </a:rPr>
              <a:t>individual read/base qualities</a:t>
            </a:r>
          </a:p>
          <a:p>
            <a:pPr lvl="2">
              <a:buClr>
                <a:srgbClr val="C61F16"/>
              </a:buClr>
            </a:pPr>
            <a:r>
              <a:rPr lang="en-US" sz="1600" dirty="0">
                <a:solidFill>
                  <a:srgbClr val="4E515A"/>
                </a:solidFill>
              </a:rPr>
              <a:t>Does not provide a measure of confidence in the call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27452" t="16531" r="41239"/>
          <a:stretch/>
        </p:blipFill>
        <p:spPr>
          <a:xfrm>
            <a:off x="0" y="1269690"/>
            <a:ext cx="2379628" cy="44386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038" y="2712820"/>
            <a:ext cx="3251443" cy="1444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16548" y="643456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In parts from: </a:t>
            </a:r>
            <a:r>
              <a:rPr lang="en-US" sz="1200" dirty="0" err="1"/>
              <a:t>compbio.charite.de</a:t>
            </a:r>
            <a:r>
              <a:rPr lang="en-US" sz="1200" dirty="0"/>
              <a:t>/</a:t>
            </a:r>
            <a:r>
              <a:rPr lang="en-US" sz="1200" dirty="0" err="1"/>
              <a:t>contao</a:t>
            </a:r>
            <a:r>
              <a:rPr lang="en-US" sz="1200" dirty="0"/>
              <a:t>/</a:t>
            </a:r>
            <a:r>
              <a:rPr lang="en-US" sz="1200" dirty="0" err="1"/>
              <a:t>index.php</a:t>
            </a:r>
            <a:r>
              <a:rPr lang="en-US" sz="1200" dirty="0"/>
              <a:t>/</a:t>
            </a:r>
            <a:r>
              <a:rPr lang="en-US" sz="1200" dirty="0" err="1"/>
              <a:t>genomics.html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4917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786" y="-9097"/>
            <a:ext cx="6874337" cy="633680"/>
          </a:xfrm>
        </p:spPr>
        <p:txBody>
          <a:bodyPr/>
          <a:lstStyle/>
          <a:p>
            <a:r>
              <a:rPr lang="en-US" sz="2800" dirty="0">
                <a:solidFill>
                  <a:srgbClr val="C61F16"/>
                </a:solidFill>
              </a:rPr>
              <a:t>Variant Calling: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2941" y="1303964"/>
            <a:ext cx="6612362" cy="5173498"/>
          </a:xfrm>
        </p:spPr>
        <p:txBody>
          <a:bodyPr>
            <a:noAutofit/>
          </a:bodyPr>
          <a:lstStyle/>
          <a:p>
            <a:pPr>
              <a:buClr>
                <a:srgbClr val="C61F16"/>
              </a:buClr>
            </a:pPr>
            <a:r>
              <a:rPr lang="en-US" sz="2300" dirty="0">
                <a:solidFill>
                  <a:srgbClr val="4E515A"/>
                </a:solidFill>
              </a:rPr>
              <a:t>Today’s Variant Callers rely on probability calculations</a:t>
            </a:r>
          </a:p>
          <a:p>
            <a:pPr>
              <a:buClr>
                <a:srgbClr val="C61F16"/>
              </a:buClr>
            </a:pPr>
            <a:r>
              <a:rPr lang="en-US" sz="2300" dirty="0">
                <a:solidFill>
                  <a:srgbClr val="4E515A"/>
                </a:solidFill>
              </a:rPr>
              <a:t>Use of Bayes’ Theorem:</a:t>
            </a:r>
          </a:p>
          <a:p>
            <a:pPr lvl="1">
              <a:buClr>
                <a:srgbClr val="C61F16"/>
              </a:buClr>
            </a:pPr>
            <a:r>
              <a:rPr lang="en-US" sz="2300" dirty="0">
                <a:solidFill>
                  <a:srgbClr val="4E515A"/>
                </a:solidFill>
              </a:rPr>
              <a:t>E.g. MAQ: One of the first widely used read mappers and variant callers</a:t>
            </a:r>
          </a:p>
          <a:p>
            <a:pPr>
              <a:buClr>
                <a:srgbClr val="C61F16"/>
              </a:buClr>
            </a:pPr>
            <a:r>
              <a:rPr lang="en-US" sz="2300" dirty="0">
                <a:solidFill>
                  <a:srgbClr val="4E515A"/>
                </a:solidFill>
              </a:rPr>
              <a:t>Take into account a quality score for whole read alignment &amp; quality of base at the individual position</a:t>
            </a:r>
          </a:p>
          <a:p>
            <a:pPr>
              <a:buClr>
                <a:srgbClr val="C61F16"/>
              </a:buClr>
            </a:pPr>
            <a:r>
              <a:rPr lang="en-US" sz="2300" dirty="0">
                <a:solidFill>
                  <a:srgbClr val="4E515A"/>
                </a:solidFill>
              </a:rPr>
              <a:t>Call the most likely genotype given observed substitutions</a:t>
            </a:r>
          </a:p>
          <a:p>
            <a:pPr>
              <a:buClr>
                <a:srgbClr val="C61F16"/>
              </a:buClr>
            </a:pPr>
            <a:r>
              <a:rPr lang="en-US" sz="2300" dirty="0">
                <a:solidFill>
                  <a:srgbClr val="4E515A"/>
                </a:solidFill>
              </a:rPr>
              <a:t>Reliability score can be calculated</a:t>
            </a:r>
          </a:p>
          <a:p>
            <a:pPr>
              <a:buClr>
                <a:srgbClr val="C61F16"/>
              </a:buClr>
            </a:pPr>
            <a:endParaRPr lang="en-US" sz="2300" dirty="0">
              <a:solidFill>
                <a:srgbClr val="4E515A"/>
              </a:solidFill>
            </a:endParaRPr>
          </a:p>
          <a:p>
            <a:pPr>
              <a:buClr>
                <a:srgbClr val="C61F16"/>
              </a:buClr>
            </a:pPr>
            <a:endParaRPr lang="en-US" sz="2300" dirty="0">
              <a:solidFill>
                <a:srgbClr val="4E515A"/>
              </a:solidFill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27452" t="16531" r="41239"/>
          <a:stretch/>
        </p:blipFill>
        <p:spPr>
          <a:xfrm>
            <a:off x="0" y="1269690"/>
            <a:ext cx="2379628" cy="443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41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49" y="19904"/>
            <a:ext cx="8352928" cy="1143000"/>
          </a:xfrm>
        </p:spPr>
        <p:txBody>
          <a:bodyPr/>
          <a:lstStyle/>
          <a:p>
            <a:pPr algn="ctr"/>
            <a:r>
              <a:rPr lang="en-GB" dirty="0"/>
              <a:t>Variant Calling - Popular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524" y="546200"/>
            <a:ext cx="8568952" cy="5691112"/>
          </a:xfrm>
        </p:spPr>
        <p:txBody>
          <a:bodyPr>
            <a:noAutofit/>
          </a:bodyPr>
          <a:lstStyle/>
          <a:p>
            <a:r>
              <a:rPr lang="en-GB" sz="2000" b="1" dirty="0">
                <a:solidFill>
                  <a:srgbClr val="C61F16"/>
                </a:solidFill>
              </a:rPr>
              <a:t>GATK</a:t>
            </a:r>
          </a:p>
          <a:p>
            <a:pPr lvl="1"/>
            <a:r>
              <a:rPr lang="en-GB" sz="2000" dirty="0"/>
              <a:t>a haplotype caller</a:t>
            </a:r>
          </a:p>
          <a:p>
            <a:pPr lvl="1"/>
            <a:r>
              <a:rPr lang="en-GB" sz="2000" dirty="0"/>
              <a:t> designed for human samples</a:t>
            </a:r>
          </a:p>
          <a:p>
            <a:pPr lvl="1"/>
            <a:r>
              <a:rPr lang="en-GB" sz="2000" dirty="0"/>
              <a:t>can use pooled samples</a:t>
            </a:r>
          </a:p>
          <a:p>
            <a:pPr lvl="1"/>
            <a:r>
              <a:rPr lang="en-GB" sz="2000" dirty="0"/>
              <a:t>complex (2 step process)</a:t>
            </a:r>
          </a:p>
          <a:p>
            <a:pPr lvl="1"/>
            <a:r>
              <a:rPr lang="en-GB" sz="2000" dirty="0"/>
              <a:t>Needs a lot of memory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b="1" dirty="0" err="1">
                <a:solidFill>
                  <a:srgbClr val="C61F16"/>
                </a:solidFill>
              </a:rPr>
              <a:t>FreeBayes</a:t>
            </a:r>
            <a:endParaRPr lang="en-GB" sz="2000" b="1" dirty="0">
              <a:solidFill>
                <a:srgbClr val="C61F16"/>
              </a:solidFill>
            </a:endParaRPr>
          </a:p>
          <a:p>
            <a:pPr lvl="1"/>
            <a:r>
              <a:rPr lang="en-GB" sz="2000" dirty="0"/>
              <a:t>a haplotype caller</a:t>
            </a:r>
          </a:p>
          <a:p>
            <a:pPr lvl="1"/>
            <a:r>
              <a:rPr lang="en-GB" sz="2000" dirty="0"/>
              <a:t>can use pooled samples</a:t>
            </a:r>
          </a:p>
          <a:p>
            <a:pPr lvl="1"/>
            <a:r>
              <a:rPr lang="en-GB" sz="2000" dirty="0"/>
              <a:t>can use polyploid samples</a:t>
            </a:r>
          </a:p>
          <a:p>
            <a:pPr marL="0" indent="0">
              <a:buNone/>
            </a:pPr>
            <a:endParaRPr lang="en-GB" sz="2000" b="1" dirty="0">
              <a:solidFill>
                <a:srgbClr val="C61F16"/>
              </a:solidFill>
            </a:endParaRPr>
          </a:p>
          <a:p>
            <a:r>
              <a:rPr lang="en-GB" sz="2000" b="1" dirty="0" err="1">
                <a:solidFill>
                  <a:srgbClr val="C61F16"/>
                </a:solidFill>
              </a:rPr>
              <a:t>SAMtools</a:t>
            </a:r>
            <a:r>
              <a:rPr lang="en-GB" sz="2000" b="1" dirty="0">
                <a:solidFill>
                  <a:srgbClr val="C61F16"/>
                </a:solidFill>
              </a:rPr>
              <a:t> </a:t>
            </a:r>
            <a:r>
              <a:rPr lang="en-GB" sz="2000" dirty="0"/>
              <a:t>(</a:t>
            </a:r>
            <a:r>
              <a:rPr lang="en-GB" sz="2000" dirty="0" err="1"/>
              <a:t>Mpileup</a:t>
            </a:r>
            <a:r>
              <a:rPr lang="en-GB" sz="2000" dirty="0"/>
              <a:t> and </a:t>
            </a:r>
            <a:r>
              <a:rPr lang="en-GB" sz="2000" dirty="0" err="1"/>
              <a:t>Bcftools</a:t>
            </a:r>
            <a:r>
              <a:rPr lang="en-GB" sz="2000" dirty="0"/>
              <a:t>)</a:t>
            </a:r>
          </a:p>
          <a:p>
            <a:endParaRPr lang="en-GB" sz="2000" dirty="0"/>
          </a:p>
          <a:p>
            <a:r>
              <a:rPr lang="en-GB" sz="2000" b="1" dirty="0" err="1">
                <a:solidFill>
                  <a:srgbClr val="C61F16"/>
                </a:solidFill>
              </a:rPr>
              <a:t>varScan</a:t>
            </a:r>
            <a:r>
              <a:rPr lang="en-GB" sz="2000" dirty="0"/>
              <a:t>  - looks for rare SNPs in read data e.g. tumours - so quite liberal</a:t>
            </a:r>
            <a:br>
              <a:rPr lang="en-GB" sz="2000" dirty="0"/>
            </a:br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F61CA-5DBB-144A-B0FE-95D56AD0B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389" y="637703"/>
            <a:ext cx="4466728" cy="3164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66B751-07BA-CD42-820F-234494283F92}"/>
              </a:ext>
            </a:extLst>
          </p:cNvPr>
          <p:cNvSpPr txBox="1"/>
          <p:nvPr/>
        </p:nvSpPr>
        <p:spPr>
          <a:xfrm>
            <a:off x="4347825" y="3713578"/>
            <a:ext cx="4707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hlinkClick r:id="rId4"/>
              </a:rPr>
              <a:t>https://bioinf.comav.upv.es/courses/sequence_analysis/snp_calling.html</a:t>
            </a:r>
            <a:endParaRPr lang="en-GB" sz="1200" dirty="0"/>
          </a:p>
          <a:p>
            <a:endParaRPr lang="en-GB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144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29" y="673111"/>
            <a:ext cx="8821613" cy="2320962"/>
          </a:xfrm>
        </p:spPr>
        <p:txBody>
          <a:bodyPr>
            <a:noAutofit/>
          </a:bodyPr>
          <a:lstStyle/>
          <a:p>
            <a:r>
              <a:rPr lang="en-US" sz="2000" dirty="0"/>
              <a:t>Sequencing of many genomes and individuals is underway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Single genome reference                        multiple versions for one species</a:t>
            </a:r>
            <a:endParaRPr lang="en-US" sz="2000" dirty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dirty="0"/>
              <a:t>Can detect a core set of genes (unexpanded) and a non-core set (expanded)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48" y="-27384"/>
            <a:ext cx="8352928" cy="504056"/>
          </a:xfrm>
        </p:spPr>
        <p:txBody>
          <a:bodyPr>
            <a:noAutofit/>
          </a:bodyPr>
          <a:lstStyle/>
          <a:p>
            <a:pPr algn="ctr"/>
            <a:r>
              <a:rPr lang="en-GB" dirty="0"/>
              <a:t>From Genome to Genomes!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416" y="3114445"/>
            <a:ext cx="294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4E515A"/>
                </a:solidFill>
              </a:rPr>
              <a:t>reference dependent analysis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02366" y="3874922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</a:rPr>
              <a:t>C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236592" y="4579378"/>
            <a:ext cx="115748" cy="349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488367" y="4578415"/>
            <a:ext cx="216024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236592" y="4713278"/>
            <a:ext cx="117511" cy="349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90130" y="4712315"/>
            <a:ext cx="216024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76390" y="4558489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030A0"/>
                </a:solidFill>
              </a:rPr>
              <a:t>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11858" y="3676390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T</a:t>
            </a:r>
            <a:endParaRPr lang="en-GB" sz="1400" b="1" baseline="30000" dirty="0"/>
          </a:p>
        </p:txBody>
      </p:sp>
      <p:sp>
        <p:nvSpPr>
          <p:cNvPr id="33" name="TextBox 32"/>
          <p:cNvSpPr txBox="1"/>
          <p:nvPr/>
        </p:nvSpPr>
        <p:spPr>
          <a:xfrm>
            <a:off x="2771249" y="3675702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263176" y="3680014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71546" y="4281605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FF9933"/>
                </a:solidFill>
              </a:rPr>
              <a:t>A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2004562" y="3834803"/>
            <a:ext cx="189998" cy="5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318657" y="3837214"/>
            <a:ext cx="519248" cy="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80874" y="3841335"/>
            <a:ext cx="360015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00419" y="3834347"/>
            <a:ext cx="177728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869344" y="3839213"/>
            <a:ext cx="177728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310887" y="4039863"/>
            <a:ext cx="93468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772862" y="4148336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FF9933"/>
                </a:solidFill>
              </a:rPr>
              <a:t>A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2639543" y="4307438"/>
            <a:ext cx="214804" cy="798"/>
          </a:xfrm>
          <a:prstGeom prst="line">
            <a:avLst/>
          </a:prstGeom>
          <a:ln w="254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103653" y="4015328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</a:rPr>
              <a:t>C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2311804" y="4162441"/>
            <a:ext cx="92551" cy="42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639543" y="4440706"/>
            <a:ext cx="213488" cy="0"/>
          </a:xfrm>
          <a:prstGeom prst="line">
            <a:avLst/>
          </a:prstGeom>
          <a:ln w="254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478449" y="3838502"/>
            <a:ext cx="3600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2979158" y="4308236"/>
            <a:ext cx="200135" cy="257"/>
          </a:xfrm>
          <a:prstGeom prst="line">
            <a:avLst/>
          </a:prstGeom>
          <a:ln w="254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274627" y="4424589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030A0"/>
                </a:solidFill>
              </a:rPr>
              <a:t>T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2979158" y="4440706"/>
            <a:ext cx="199680" cy="1262"/>
          </a:xfrm>
          <a:prstGeom prst="line">
            <a:avLst/>
          </a:prstGeom>
          <a:ln w="254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966721" y="4039864"/>
            <a:ext cx="21602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967638" y="4162869"/>
            <a:ext cx="21602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39253" y="3114445"/>
            <a:ext cx="321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4E515A"/>
                </a:solidFill>
              </a:rPr>
              <a:t>reference independent analysis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056973" y="4059507"/>
            <a:ext cx="772969" cy="461665"/>
          </a:xfrm>
          <a:prstGeom prst="rect">
            <a:avLst/>
          </a:prstGeom>
          <a:solidFill>
            <a:srgbClr val="C61F16">
              <a:alpha val="24000"/>
            </a:srgbClr>
          </a:solidFill>
          <a:ln w="2222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rgbClr val="4E515A"/>
                </a:solidFill>
              </a:rPr>
              <a:t>assemble</a:t>
            </a:r>
          </a:p>
          <a:p>
            <a:pPr algn="ctr"/>
            <a:r>
              <a:rPr lang="en-GB" sz="1200" dirty="0">
                <a:solidFill>
                  <a:srgbClr val="4E515A"/>
                </a:solidFill>
              </a:rPr>
              <a:t>reads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402101" y="3934294"/>
            <a:ext cx="4154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pple Color Emoji" charset="0"/>
                <a:ea typeface="Calibri" charset="0"/>
                <a:cs typeface="Apple Color Emoji" charset="0"/>
              </a:rPr>
              <a:t>🌾</a:t>
            </a:r>
          </a:p>
          <a:p>
            <a:r>
              <a:rPr lang="en-GB" dirty="0">
                <a:latin typeface="Apple Color Emoji" charset="0"/>
                <a:ea typeface="Calibri" charset="0"/>
                <a:cs typeface="Apple Color Emoji" charset="0"/>
              </a:rPr>
              <a:t>🌾</a:t>
            </a:r>
          </a:p>
          <a:p>
            <a:r>
              <a:rPr lang="en-GB" dirty="0">
                <a:latin typeface="Apple Color Emoji" charset="0"/>
                <a:ea typeface="Calibri" charset="0"/>
                <a:cs typeface="Apple Color Emoji" charset="0"/>
              </a:rPr>
              <a:t>🌾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5068673" y="4511043"/>
            <a:ext cx="2983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E515A"/>
                </a:solidFill>
              </a:rPr>
              <a:t>align known </a:t>
            </a:r>
            <a:r>
              <a:rPr lang="en-US" sz="1200" b="1" i="1" u="sng" dirty="0">
                <a:solidFill>
                  <a:srgbClr val="4E515A"/>
                </a:solidFill>
              </a:rPr>
              <a:t>and</a:t>
            </a:r>
            <a:r>
              <a:rPr lang="en-US" sz="1200" dirty="0">
                <a:solidFill>
                  <a:srgbClr val="4E515A"/>
                </a:solidFill>
              </a:rPr>
              <a:t> novel genes</a:t>
            </a: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3504799" y="1988840"/>
            <a:ext cx="648072" cy="0"/>
          </a:xfrm>
          <a:prstGeom prst="straightConnector1">
            <a:avLst/>
          </a:prstGeom>
          <a:ln w="38100">
            <a:solidFill>
              <a:srgbClr val="C61F1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039644" y="1468643"/>
            <a:ext cx="1578381" cy="276999"/>
          </a:xfrm>
          <a:prstGeom prst="rect">
            <a:avLst/>
          </a:prstGeom>
          <a:solidFill>
            <a:srgbClr val="C61F16">
              <a:alpha val="24000"/>
            </a:srgbClr>
          </a:solidFill>
          <a:ln w="2222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4E515A"/>
                </a:solidFill>
              </a:rPr>
              <a:t>we are now moving to</a:t>
            </a:r>
          </a:p>
        </p:txBody>
      </p:sp>
      <p:grpSp>
        <p:nvGrpSpPr>
          <p:cNvPr id="206" name="Group 205"/>
          <p:cNvGrpSpPr/>
          <p:nvPr/>
        </p:nvGrpSpPr>
        <p:grpSpPr>
          <a:xfrm>
            <a:off x="5894469" y="3498776"/>
            <a:ext cx="1359851" cy="1004133"/>
            <a:chOff x="5907285" y="3407682"/>
            <a:chExt cx="1359851" cy="1004133"/>
          </a:xfrm>
        </p:grpSpPr>
        <p:sp>
          <p:nvSpPr>
            <p:cNvPr id="207" name="TextBox 206"/>
            <p:cNvSpPr txBox="1"/>
            <p:nvPr/>
          </p:nvSpPr>
          <p:spPr>
            <a:xfrm>
              <a:off x="5928308" y="3407682"/>
              <a:ext cx="13388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4E515A"/>
                  </a:solidFill>
                  <a:latin typeface="Apple Color Emoji" charset="0"/>
                  <a:ea typeface="Calibri" charset="0"/>
                  <a:cs typeface="Apple Color Emoji" charset="0"/>
                </a:rPr>
                <a:t>🌾 🌾 🌾</a:t>
              </a:r>
              <a:endParaRPr lang="en-US" dirty="0">
                <a:solidFill>
                  <a:srgbClr val="4E515A"/>
                </a:solidFill>
              </a:endParaRPr>
            </a:p>
            <a:p>
              <a:endParaRPr lang="en-US" dirty="0">
                <a:solidFill>
                  <a:srgbClr val="4E515A"/>
                </a:solidFill>
              </a:endParaRPr>
            </a:p>
            <a:p>
              <a:endParaRPr lang="en-US" dirty="0">
                <a:solidFill>
                  <a:srgbClr val="4E515A"/>
                </a:solidFill>
              </a:endParaRPr>
            </a:p>
          </p:txBody>
        </p:sp>
        <p:sp>
          <p:nvSpPr>
            <p:cNvPr id="208" name="Donut 207"/>
            <p:cNvSpPr/>
            <p:nvPr/>
          </p:nvSpPr>
          <p:spPr>
            <a:xfrm>
              <a:off x="5907285" y="3756052"/>
              <a:ext cx="373674" cy="373674"/>
            </a:xfrm>
            <a:prstGeom prst="donut">
              <a:avLst>
                <a:gd name="adj" fmla="val 0"/>
              </a:avLst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E515A"/>
                </a:solidFill>
              </a:endParaRPr>
            </a:p>
          </p:txBody>
        </p:sp>
        <p:sp>
          <p:nvSpPr>
            <p:cNvPr id="209" name="Donut 208"/>
            <p:cNvSpPr/>
            <p:nvPr/>
          </p:nvSpPr>
          <p:spPr>
            <a:xfrm>
              <a:off x="6376165" y="3760557"/>
              <a:ext cx="373674" cy="373674"/>
            </a:xfrm>
            <a:prstGeom prst="donut">
              <a:avLst>
                <a:gd name="adj" fmla="val 0"/>
              </a:avLst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E515A"/>
                </a:solidFill>
              </a:endParaRPr>
            </a:p>
          </p:txBody>
        </p:sp>
        <p:sp>
          <p:nvSpPr>
            <p:cNvPr id="210" name="Donut 209"/>
            <p:cNvSpPr/>
            <p:nvPr/>
          </p:nvSpPr>
          <p:spPr>
            <a:xfrm>
              <a:off x="6845046" y="3757023"/>
              <a:ext cx="373674" cy="373674"/>
            </a:xfrm>
            <a:prstGeom prst="donut">
              <a:avLst>
                <a:gd name="adj" fmla="val 0"/>
              </a:avLst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E515A"/>
                </a:solidFill>
              </a:endParaRPr>
            </a:p>
          </p:txBody>
        </p:sp>
        <p:cxnSp>
          <p:nvCxnSpPr>
            <p:cNvPr id="211" name="Straight Connector 210"/>
            <p:cNvCxnSpPr/>
            <p:nvPr/>
          </p:nvCxnSpPr>
          <p:spPr>
            <a:xfrm>
              <a:off x="5985907" y="3847175"/>
              <a:ext cx="21602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6042785" y="4001064"/>
              <a:ext cx="21602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5982824" y="4061084"/>
              <a:ext cx="21602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5934773" y="3921676"/>
              <a:ext cx="21602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>
              <a:off x="6091274" y="4190305"/>
              <a:ext cx="1502" cy="219729"/>
            </a:xfrm>
            <a:prstGeom prst="straightConnector1">
              <a:avLst/>
            </a:prstGeom>
            <a:ln w="31750">
              <a:solidFill>
                <a:srgbClr val="C61F16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>
              <a:off x="6563002" y="4192086"/>
              <a:ext cx="1502" cy="219729"/>
            </a:xfrm>
            <a:prstGeom prst="straightConnector1">
              <a:avLst/>
            </a:prstGeom>
            <a:ln w="31750">
              <a:solidFill>
                <a:srgbClr val="C61F16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>
              <a:off x="7039318" y="4191138"/>
              <a:ext cx="1502" cy="219729"/>
            </a:xfrm>
            <a:prstGeom prst="straightConnector1">
              <a:avLst/>
            </a:prstGeom>
            <a:ln w="31750">
              <a:solidFill>
                <a:srgbClr val="C61F16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6455807" y="3840825"/>
              <a:ext cx="216024" cy="0"/>
            </a:xfrm>
            <a:prstGeom prst="line">
              <a:avLst/>
            </a:prstGeom>
            <a:ln w="254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>
              <a:off x="6512685" y="3994714"/>
              <a:ext cx="216024" cy="0"/>
            </a:xfrm>
            <a:prstGeom prst="line">
              <a:avLst/>
            </a:prstGeom>
            <a:ln w="254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6452724" y="4054734"/>
              <a:ext cx="216024" cy="0"/>
            </a:xfrm>
            <a:prstGeom prst="line">
              <a:avLst/>
            </a:prstGeom>
            <a:ln w="254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6404673" y="3915326"/>
              <a:ext cx="216024" cy="0"/>
            </a:xfrm>
            <a:prstGeom prst="line">
              <a:avLst/>
            </a:prstGeom>
            <a:ln w="2540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>
              <a:off x="6932057" y="3840825"/>
              <a:ext cx="216024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6988935" y="3994714"/>
              <a:ext cx="216024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6928974" y="4054734"/>
              <a:ext cx="216024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>
              <a:off x="6880923" y="3915326"/>
              <a:ext cx="216024" cy="0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TextBox 225"/>
          <p:cNvSpPr txBox="1"/>
          <p:nvPr/>
        </p:nvSpPr>
        <p:spPr>
          <a:xfrm>
            <a:off x="404747" y="3617284"/>
            <a:ext cx="1009186" cy="461665"/>
          </a:xfrm>
          <a:prstGeom prst="rect">
            <a:avLst/>
          </a:prstGeom>
          <a:solidFill>
            <a:srgbClr val="C61F16">
              <a:alpha val="24000"/>
            </a:srgbClr>
          </a:solidFill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4E515A"/>
                </a:solidFill>
              </a:rPr>
              <a:t>map reads to</a:t>
            </a:r>
          </a:p>
          <a:p>
            <a:pPr algn="ctr"/>
            <a:r>
              <a:rPr lang="en-GB" sz="1200" dirty="0">
                <a:solidFill>
                  <a:srgbClr val="4E515A"/>
                </a:solidFill>
              </a:rPr>
              <a:t>reference</a:t>
            </a:r>
          </a:p>
        </p:txBody>
      </p:sp>
      <p:grpSp>
        <p:nvGrpSpPr>
          <p:cNvPr id="282" name="Group 281"/>
          <p:cNvGrpSpPr/>
          <p:nvPr/>
        </p:nvGrpSpPr>
        <p:grpSpPr>
          <a:xfrm>
            <a:off x="5866274" y="4811604"/>
            <a:ext cx="1295446" cy="526863"/>
            <a:chOff x="5154433" y="7009762"/>
            <a:chExt cx="1295446" cy="526863"/>
          </a:xfrm>
        </p:grpSpPr>
        <p:pic>
          <p:nvPicPr>
            <p:cNvPr id="283" name="Picture 28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397" b="1637"/>
            <a:stretch/>
          </p:blipFill>
          <p:spPr>
            <a:xfrm>
              <a:off x="5154433" y="7021885"/>
              <a:ext cx="680506" cy="514740"/>
            </a:xfrm>
            <a:prstGeom prst="rect">
              <a:avLst/>
            </a:prstGeom>
          </p:spPr>
        </p:pic>
        <p:pic>
          <p:nvPicPr>
            <p:cNvPr id="284" name="Picture 28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84"/>
            <a:stretch/>
          </p:blipFill>
          <p:spPr>
            <a:xfrm>
              <a:off x="5814436" y="7009762"/>
              <a:ext cx="635443" cy="523305"/>
            </a:xfrm>
            <a:prstGeom prst="rect">
              <a:avLst/>
            </a:prstGeom>
          </p:spPr>
        </p:pic>
      </p:grpSp>
      <p:cxnSp>
        <p:nvCxnSpPr>
          <p:cNvPr id="66" name="Straight Connector 65"/>
          <p:cNvCxnSpPr/>
          <p:nvPr/>
        </p:nvCxnSpPr>
        <p:spPr>
          <a:xfrm flipV="1">
            <a:off x="2656505" y="4177021"/>
            <a:ext cx="534223" cy="1055"/>
          </a:xfrm>
          <a:prstGeom prst="line">
            <a:avLst/>
          </a:prstGeom>
          <a:ln w="25400">
            <a:solidFill>
              <a:srgbClr val="4E5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2589239" y="4036000"/>
            <a:ext cx="534223" cy="1055"/>
          </a:xfrm>
          <a:prstGeom prst="line">
            <a:avLst/>
          </a:prstGeom>
          <a:ln w="25400">
            <a:solidFill>
              <a:srgbClr val="4E5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3335121" y="4031569"/>
            <a:ext cx="534223" cy="1055"/>
          </a:xfrm>
          <a:prstGeom prst="line">
            <a:avLst/>
          </a:prstGeom>
          <a:ln w="25400">
            <a:solidFill>
              <a:srgbClr val="4E5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237687" y="4181201"/>
            <a:ext cx="534223" cy="1055"/>
          </a:xfrm>
          <a:prstGeom prst="line">
            <a:avLst/>
          </a:prstGeom>
          <a:ln w="25400">
            <a:solidFill>
              <a:srgbClr val="4E5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947589" y="4310410"/>
            <a:ext cx="534223" cy="1055"/>
          </a:xfrm>
          <a:prstGeom prst="line">
            <a:avLst/>
          </a:prstGeom>
          <a:ln w="25400">
            <a:solidFill>
              <a:srgbClr val="4E5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1981062" y="4442721"/>
            <a:ext cx="534223" cy="1055"/>
          </a:xfrm>
          <a:prstGeom prst="line">
            <a:avLst/>
          </a:prstGeom>
          <a:ln w="25400">
            <a:solidFill>
              <a:srgbClr val="4E5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2594131" y="4575838"/>
            <a:ext cx="534223" cy="1055"/>
          </a:xfrm>
          <a:prstGeom prst="line">
            <a:avLst/>
          </a:prstGeom>
          <a:ln w="25400">
            <a:solidFill>
              <a:srgbClr val="4E5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2616250" y="4713157"/>
            <a:ext cx="534223" cy="1055"/>
          </a:xfrm>
          <a:prstGeom prst="line">
            <a:avLst/>
          </a:prstGeom>
          <a:ln w="25400">
            <a:solidFill>
              <a:srgbClr val="4E5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955843" y="4577578"/>
            <a:ext cx="534223" cy="1055"/>
          </a:xfrm>
          <a:prstGeom prst="line">
            <a:avLst/>
          </a:prstGeom>
          <a:ln w="25400">
            <a:solidFill>
              <a:srgbClr val="4E5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1972973" y="4716271"/>
            <a:ext cx="534223" cy="1055"/>
          </a:xfrm>
          <a:prstGeom prst="line">
            <a:avLst/>
          </a:prstGeom>
          <a:ln w="25400">
            <a:solidFill>
              <a:srgbClr val="4E5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3341804" y="4441968"/>
            <a:ext cx="534223" cy="1055"/>
          </a:xfrm>
          <a:prstGeom prst="line">
            <a:avLst/>
          </a:prstGeom>
          <a:ln w="25400">
            <a:solidFill>
              <a:srgbClr val="4E5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3290914" y="4307438"/>
            <a:ext cx="534223" cy="1055"/>
          </a:xfrm>
          <a:prstGeom prst="line">
            <a:avLst/>
          </a:prstGeom>
          <a:ln w="25400">
            <a:solidFill>
              <a:srgbClr val="4E5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112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80" y="31478"/>
            <a:ext cx="8352928" cy="1143000"/>
          </a:xfrm>
        </p:spPr>
        <p:txBody>
          <a:bodyPr/>
          <a:lstStyle/>
          <a:p>
            <a:pPr algn="ctr"/>
            <a:r>
              <a:rPr lang="en-GB" dirty="0"/>
              <a:t>Practical 1 – small wheat RNA-Seq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6B363D-68C1-D745-8B3C-8FAF5B59228E}"/>
              </a:ext>
            </a:extLst>
          </p:cNvPr>
          <p:cNvSpPr txBox="1">
            <a:spLocks/>
          </p:cNvSpPr>
          <p:nvPr/>
        </p:nvSpPr>
        <p:spPr>
          <a:xfrm>
            <a:off x="848658" y="663938"/>
            <a:ext cx="7665422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•"/>
              <a:defRPr sz="1800" kern="1200" baseline="0">
                <a:solidFill>
                  <a:srgbClr val="4E515A"/>
                </a:solidFill>
                <a:latin typeface="+mn-lt"/>
                <a:ea typeface="Roboto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–"/>
              <a:defRPr sz="1600" kern="1200">
                <a:solidFill>
                  <a:srgbClr val="4E515A"/>
                </a:solidFill>
                <a:latin typeface="+mn-lt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  <a:p>
            <a:r>
              <a:rPr lang="en-GB" sz="2000" dirty="0"/>
              <a:t>Call variants with a small wheat RNA-Seq data set from spike tissue  (Illumina data 100 bp paired end reads)</a:t>
            </a:r>
          </a:p>
          <a:p>
            <a:endParaRPr lang="en-GB" sz="2000" dirty="0"/>
          </a:p>
          <a:p>
            <a:r>
              <a:rPr lang="en-GB" sz="2000" b="1" dirty="0">
                <a:solidFill>
                  <a:srgbClr val="C61F16"/>
                </a:solidFill>
              </a:rPr>
              <a:t>Step 1</a:t>
            </a:r>
            <a:r>
              <a:rPr lang="en-GB" sz="2000" dirty="0"/>
              <a:t> - prepare bam files for SNP calling (remove duplicates)</a:t>
            </a:r>
          </a:p>
          <a:p>
            <a:r>
              <a:rPr lang="en-GB" sz="2000" b="1" dirty="0">
                <a:solidFill>
                  <a:srgbClr val="C61F16"/>
                </a:solidFill>
              </a:rPr>
              <a:t>Step 2</a:t>
            </a:r>
            <a:r>
              <a:rPr lang="en-GB" sz="2000" dirty="0"/>
              <a:t> - merge bam files and add read groups</a:t>
            </a:r>
          </a:p>
          <a:p>
            <a:r>
              <a:rPr lang="en-GB" sz="2000" b="1" dirty="0">
                <a:solidFill>
                  <a:srgbClr val="C61F16"/>
                </a:solidFill>
              </a:rPr>
              <a:t>Step 3</a:t>
            </a:r>
            <a:r>
              <a:rPr lang="en-GB" sz="2000" dirty="0"/>
              <a:t> - call SNPs with </a:t>
            </a:r>
            <a:r>
              <a:rPr lang="en-GB" sz="2000" dirty="0" err="1"/>
              <a:t>FreeBayes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Explanation of VCF format and filtering VCF files</a:t>
            </a:r>
          </a:p>
          <a:p>
            <a:endParaRPr lang="en-GB" sz="2000" dirty="0"/>
          </a:p>
          <a:p>
            <a:r>
              <a:rPr lang="en-GB" sz="2000" b="1" dirty="0">
                <a:solidFill>
                  <a:srgbClr val="C61F16"/>
                </a:solidFill>
              </a:rPr>
              <a:t>Step 4</a:t>
            </a:r>
            <a:r>
              <a:rPr lang="en-GB" sz="2000" dirty="0"/>
              <a:t> – filter the </a:t>
            </a:r>
            <a:r>
              <a:rPr lang="en-GB" sz="2000" dirty="0" err="1"/>
              <a:t>vcf</a:t>
            </a:r>
            <a:r>
              <a:rPr lang="en-GB" sz="2000" dirty="0"/>
              <a:t> file to obtain good calls</a:t>
            </a:r>
          </a:p>
          <a:p>
            <a:r>
              <a:rPr lang="en-GB" sz="2000" b="1" dirty="0">
                <a:solidFill>
                  <a:srgbClr val="C61F16"/>
                </a:solidFill>
              </a:rPr>
              <a:t>Step 5</a:t>
            </a:r>
            <a:r>
              <a:rPr lang="en-GB" sz="2000" dirty="0"/>
              <a:t> - visualising SNPs in IGV</a:t>
            </a:r>
          </a:p>
          <a:p>
            <a:r>
              <a:rPr lang="en-GB" sz="2000" b="1" dirty="0">
                <a:solidFill>
                  <a:srgbClr val="C61F16"/>
                </a:solidFill>
              </a:rPr>
              <a:t>Step 6</a:t>
            </a:r>
            <a:r>
              <a:rPr lang="en-GB" sz="2000" dirty="0"/>
              <a:t> - annotating SNPs with </a:t>
            </a:r>
            <a:r>
              <a:rPr lang="en-GB" sz="2000" dirty="0" err="1"/>
              <a:t>snpEff</a:t>
            </a:r>
            <a:endParaRPr lang="en-GB" sz="2000" dirty="0"/>
          </a:p>
          <a:p>
            <a:endParaRPr lang="en-GB" sz="2000" dirty="0"/>
          </a:p>
          <a:p>
            <a:pPr marL="0" indent="0">
              <a:buFont typeface="Arial" pitchFamily="34" charset="0"/>
              <a:buNone/>
            </a:pPr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56822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343" y="31478"/>
            <a:ext cx="8352928" cy="1143000"/>
          </a:xfrm>
        </p:spPr>
        <p:txBody>
          <a:bodyPr/>
          <a:lstStyle/>
          <a:p>
            <a:pPr algn="ctr"/>
            <a:r>
              <a:rPr lang="en-GB" dirty="0"/>
              <a:t>The VCF Format for stores SNP Call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02978"/>
            <a:ext cx="8568952" cy="1601886"/>
          </a:xfrm>
        </p:spPr>
        <p:txBody>
          <a:bodyPr>
            <a:normAutofit/>
          </a:bodyPr>
          <a:lstStyle/>
          <a:p>
            <a:r>
              <a:rPr lang="en-GB" sz="2000" dirty="0"/>
              <a:t>Used for storing gene sequence variations:</a:t>
            </a:r>
          </a:p>
          <a:p>
            <a:pPr lvl="1"/>
            <a:r>
              <a:rPr lang="en-GB" sz="2000" dirty="0"/>
              <a:t>SNPs</a:t>
            </a:r>
          </a:p>
          <a:p>
            <a:pPr lvl="1"/>
            <a:r>
              <a:rPr lang="en-GB" sz="2000" dirty="0"/>
              <a:t>Insertions and deletions (indels)</a:t>
            </a:r>
          </a:p>
          <a:p>
            <a:pPr lvl="1"/>
            <a:r>
              <a:rPr lang="en-GB" sz="2000" dirty="0"/>
              <a:t>Others: DUP, INV, CNV and yet more others</a:t>
            </a:r>
          </a:p>
          <a:p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0C746-6821-654C-931B-0B9B001B5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79" y="2506325"/>
            <a:ext cx="8576257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90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662940" y="-18504"/>
            <a:ext cx="7886700" cy="994172"/>
          </a:xfrm>
        </p:spPr>
        <p:txBody>
          <a:bodyPr/>
          <a:lstStyle/>
          <a:p>
            <a:r>
              <a:rPr lang="en-GB" altLang="x-none" sz="2800" dirty="0">
                <a:solidFill>
                  <a:srgbClr val="C61F16"/>
                </a:solidFill>
              </a:rPr>
              <a:t>Filtering SNPs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251520" y="620688"/>
            <a:ext cx="9042206" cy="3595688"/>
          </a:xfrm>
        </p:spPr>
        <p:txBody>
          <a:bodyPr>
            <a:noAutofit/>
          </a:bodyPr>
          <a:lstStyle/>
          <a:p>
            <a:pPr marL="429816">
              <a:lnSpc>
                <a:spcPct val="80000"/>
              </a:lnSpc>
              <a:buClr>
                <a:srgbClr val="C61F16"/>
              </a:buClr>
              <a:buSzPct val="100000"/>
            </a:pPr>
            <a:r>
              <a:rPr lang="en-GB" altLang="x-none" sz="2000" dirty="0"/>
              <a:t>Objective: separate genuine variants from sequencing errors or bioinformatics artefacts</a:t>
            </a:r>
          </a:p>
          <a:p>
            <a:pPr marL="429816">
              <a:lnSpc>
                <a:spcPct val="80000"/>
              </a:lnSpc>
              <a:buClr>
                <a:srgbClr val="C61F16"/>
              </a:buClr>
              <a:buSzPct val="100000"/>
            </a:pPr>
            <a:endParaRPr lang="en-GB" altLang="x-none" sz="2000" dirty="0"/>
          </a:p>
          <a:p>
            <a:pPr marL="429816">
              <a:lnSpc>
                <a:spcPct val="80000"/>
              </a:lnSpc>
              <a:buClr>
                <a:srgbClr val="C61F16"/>
              </a:buClr>
              <a:buSzPct val="100000"/>
            </a:pPr>
            <a:r>
              <a:rPr lang="en-GB" altLang="x-none" sz="2000" dirty="0"/>
              <a:t>Can be done during and/or after variant calling</a:t>
            </a:r>
          </a:p>
          <a:p>
            <a:pPr marL="429816">
              <a:lnSpc>
                <a:spcPct val="80000"/>
              </a:lnSpc>
              <a:buClr>
                <a:srgbClr val="C61F16"/>
              </a:buClr>
              <a:buSzPct val="100000"/>
            </a:pPr>
            <a:endParaRPr lang="en-GB" altLang="x-none" sz="2000" dirty="0"/>
          </a:p>
          <a:p>
            <a:pPr marL="429816">
              <a:lnSpc>
                <a:spcPct val="80000"/>
              </a:lnSpc>
              <a:buClr>
                <a:srgbClr val="C61F16"/>
              </a:buClr>
              <a:buSzPct val="100000"/>
            </a:pPr>
            <a:r>
              <a:rPr lang="en-GB" altLang="x-none" sz="2000" dirty="0"/>
              <a:t>Commonly used filters:</a:t>
            </a:r>
          </a:p>
          <a:p>
            <a:pPr marL="829866" lvl="1">
              <a:lnSpc>
                <a:spcPct val="80000"/>
              </a:lnSpc>
              <a:buClr>
                <a:srgbClr val="C61F16"/>
              </a:buClr>
              <a:buSzPct val="100000"/>
            </a:pPr>
            <a:r>
              <a:rPr lang="en-GB" altLang="x-none" sz="1800" dirty="0"/>
              <a:t>quality score</a:t>
            </a:r>
          </a:p>
          <a:p>
            <a:pPr marL="829866" lvl="1">
              <a:lnSpc>
                <a:spcPct val="80000"/>
              </a:lnSpc>
              <a:buClr>
                <a:srgbClr val="C61F16"/>
              </a:buClr>
              <a:buSzPct val="100000"/>
            </a:pPr>
            <a:r>
              <a:rPr lang="en-GB" altLang="x-none" sz="1800" dirty="0"/>
              <a:t>min/max number of reads at variant location (coverage depth)</a:t>
            </a:r>
          </a:p>
          <a:p>
            <a:pPr marL="829866" lvl="1">
              <a:lnSpc>
                <a:spcPct val="80000"/>
              </a:lnSpc>
              <a:buClr>
                <a:srgbClr val="C61F16"/>
              </a:buClr>
              <a:buSzPct val="100000"/>
            </a:pPr>
            <a:r>
              <a:rPr lang="en-GB" altLang="x-none" sz="1800" dirty="0"/>
              <a:t>number/fraction of reads with alternate allele </a:t>
            </a:r>
          </a:p>
          <a:p>
            <a:pPr marL="829866" lvl="1">
              <a:lnSpc>
                <a:spcPct val="80000"/>
              </a:lnSpc>
              <a:buClr>
                <a:srgbClr val="C61F16"/>
              </a:buClr>
              <a:buSzPct val="100000"/>
            </a:pPr>
            <a:r>
              <a:rPr lang="en-GB" altLang="x-none" sz="1800" dirty="0"/>
              <a:t>read mapping quality</a:t>
            </a:r>
          </a:p>
          <a:p>
            <a:pPr marL="829866" lvl="1">
              <a:lnSpc>
                <a:spcPct val="80000"/>
              </a:lnSpc>
              <a:buClr>
                <a:srgbClr val="C61F16"/>
              </a:buClr>
              <a:buSzPct val="100000"/>
            </a:pPr>
            <a:r>
              <a:rPr lang="en-GB" altLang="x-none" sz="1800" dirty="0"/>
              <a:t>base quality of the alternate alleles</a:t>
            </a:r>
          </a:p>
          <a:p>
            <a:pPr marL="829866" lvl="1">
              <a:lnSpc>
                <a:spcPct val="80000"/>
              </a:lnSpc>
              <a:buClr>
                <a:srgbClr val="C61F16"/>
              </a:buClr>
              <a:buSzPct val="100000"/>
            </a:pPr>
            <a:r>
              <a:rPr lang="en-GB" altLang="x-none" sz="1800" dirty="0"/>
              <a:t>secondary alignment filter</a:t>
            </a:r>
          </a:p>
          <a:p>
            <a:pPr marL="695325" lvl="1" indent="-342900">
              <a:lnSpc>
                <a:spcPct val="80000"/>
              </a:lnSpc>
              <a:buClr>
                <a:srgbClr val="C61F16"/>
              </a:buClr>
              <a:buSzPct val="100000"/>
              <a:buFont typeface="Arial" panose="020B0604020202020204" pitchFamily="34" charset="0"/>
              <a:buChar char="•"/>
            </a:pPr>
            <a:endParaRPr lang="en-GB" altLang="x-none" sz="2000" dirty="0"/>
          </a:p>
          <a:p>
            <a:pPr marL="429816">
              <a:lnSpc>
                <a:spcPct val="80000"/>
              </a:lnSpc>
              <a:buClr>
                <a:srgbClr val="C61F16"/>
              </a:buClr>
              <a:buSzPct val="100000"/>
            </a:pPr>
            <a:r>
              <a:rPr lang="en-GB" altLang="x-none" sz="2000" dirty="0"/>
              <a:t>Filtering depends on whether or not flags are actually present in VCF file</a:t>
            </a:r>
          </a:p>
          <a:p>
            <a:pPr marL="829866" lvl="1">
              <a:lnSpc>
                <a:spcPct val="80000"/>
              </a:lnSpc>
              <a:buClr>
                <a:srgbClr val="C61F16"/>
              </a:buClr>
              <a:buSzPct val="100000"/>
            </a:pPr>
            <a:r>
              <a:rPr lang="en-GB" altLang="x-none" sz="1800" dirty="0"/>
              <a:t>example: PV4 field in VCF output is required for strand bias filtering but </a:t>
            </a:r>
            <a:r>
              <a:rPr lang="en-GB" altLang="x-none" sz="1800" dirty="0" err="1"/>
              <a:t>Freebayes</a:t>
            </a:r>
            <a:r>
              <a:rPr lang="en-GB" altLang="x-none" sz="1800" dirty="0"/>
              <a:t> does not output this</a:t>
            </a:r>
          </a:p>
          <a:p>
            <a:pPr marL="829866" lvl="1">
              <a:lnSpc>
                <a:spcPct val="80000"/>
              </a:lnSpc>
              <a:buClr>
                <a:srgbClr val="C61F16"/>
              </a:buClr>
              <a:buSzPct val="100000"/>
            </a:pPr>
            <a:endParaRPr lang="en-GB" altLang="x-none" sz="1600" dirty="0"/>
          </a:p>
          <a:p>
            <a:pPr marL="429816">
              <a:lnSpc>
                <a:spcPct val="80000"/>
              </a:lnSpc>
              <a:buClr>
                <a:srgbClr val="C61F16"/>
              </a:buClr>
              <a:buSzPct val="100000"/>
            </a:pPr>
            <a:r>
              <a:rPr lang="en-GB" altLang="x-none" sz="2000" dirty="0"/>
              <a:t>Variety of packages available for filtering</a:t>
            </a:r>
          </a:p>
          <a:p>
            <a:pPr marL="829866" lvl="1">
              <a:lnSpc>
                <a:spcPct val="80000"/>
              </a:lnSpc>
              <a:buClr>
                <a:srgbClr val="C61F16"/>
              </a:buClr>
              <a:buSzPct val="100000"/>
            </a:pPr>
            <a:r>
              <a:rPr lang="en-GB" altLang="x-none" sz="1800" dirty="0" err="1"/>
              <a:t>samtools</a:t>
            </a:r>
            <a:r>
              <a:rPr lang="en-GB" altLang="x-none" sz="1800" dirty="0"/>
              <a:t>, </a:t>
            </a:r>
            <a:r>
              <a:rPr lang="en-GB" altLang="x-none" sz="1800" dirty="0" err="1"/>
              <a:t>vcftools</a:t>
            </a:r>
            <a:r>
              <a:rPr lang="en-GB" altLang="x-none" sz="1800" dirty="0"/>
              <a:t>), </a:t>
            </a:r>
            <a:r>
              <a:rPr lang="en-GB" altLang="x-none" sz="1800" dirty="0" err="1"/>
              <a:t>bcftools</a:t>
            </a:r>
            <a:r>
              <a:rPr lang="en-GB" altLang="x-none" sz="1800" dirty="0"/>
              <a:t> (</a:t>
            </a:r>
            <a:r>
              <a:rPr lang="en-GB" altLang="x-none" sz="1800" dirty="0" err="1"/>
              <a:t>Samtools</a:t>
            </a:r>
            <a:r>
              <a:rPr lang="en-GB" altLang="x-none" sz="1800" dirty="0"/>
              <a:t>), </a:t>
            </a:r>
            <a:r>
              <a:rPr lang="en-GB" altLang="x-none" sz="1800" dirty="0" err="1"/>
              <a:t>SnpSift</a:t>
            </a:r>
            <a:endParaRPr lang="en-GB" altLang="x-none" sz="1800" dirty="0"/>
          </a:p>
          <a:p>
            <a:pPr marL="829866" lvl="1">
              <a:lnSpc>
                <a:spcPct val="80000"/>
              </a:lnSpc>
              <a:buClr>
                <a:srgbClr val="C61F16"/>
              </a:buClr>
              <a:buSzPct val="100000"/>
            </a:pPr>
            <a:r>
              <a:rPr lang="en-GB" altLang="x-none" sz="1800" dirty="0"/>
              <a:t>You can also write your own code for filtering with </a:t>
            </a:r>
            <a:r>
              <a:rPr lang="en-GB" altLang="x-none" sz="1800" dirty="0" err="1"/>
              <a:t>awk</a:t>
            </a:r>
            <a:r>
              <a:rPr lang="en-GB" altLang="x-none" sz="1800" dirty="0"/>
              <a:t> commands</a:t>
            </a:r>
          </a:p>
          <a:p>
            <a:pPr lvl="1">
              <a:lnSpc>
                <a:spcPct val="80000"/>
              </a:lnSpc>
              <a:buClr>
                <a:srgbClr val="C61F16"/>
              </a:buClr>
              <a:buSzPct val="100000"/>
              <a:buFont typeface="Arial" panose="020B0604020202020204" pitchFamily="34" charset="0"/>
              <a:buChar char="•"/>
            </a:pPr>
            <a:endParaRPr lang="en-GB" altLang="x-none" sz="2000" dirty="0"/>
          </a:p>
        </p:txBody>
      </p:sp>
    </p:spTree>
    <p:extLst>
      <p:ext uri="{BB962C8B-B14F-4D97-AF65-F5344CB8AC3E}">
        <p14:creationId xmlns:p14="http://schemas.microsoft.com/office/powerpoint/2010/main" val="1864407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80" y="31478"/>
            <a:ext cx="8352928" cy="1143000"/>
          </a:xfrm>
        </p:spPr>
        <p:txBody>
          <a:bodyPr/>
          <a:lstStyle/>
          <a:p>
            <a:pPr algn="ctr"/>
            <a:r>
              <a:rPr lang="en-GB" dirty="0"/>
              <a:t>Practical 5 – Filtering 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6B363D-68C1-D745-8B3C-8FAF5B59228E}"/>
              </a:ext>
            </a:extLst>
          </p:cNvPr>
          <p:cNvSpPr txBox="1">
            <a:spLocks/>
          </p:cNvSpPr>
          <p:nvPr/>
        </p:nvSpPr>
        <p:spPr>
          <a:xfrm>
            <a:off x="1331640" y="262127"/>
            <a:ext cx="7665422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•"/>
              <a:defRPr sz="1800" kern="1200" baseline="0">
                <a:solidFill>
                  <a:srgbClr val="4E515A"/>
                </a:solidFill>
                <a:latin typeface="+mn-lt"/>
                <a:ea typeface="Roboto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–"/>
              <a:defRPr sz="1600" kern="1200">
                <a:solidFill>
                  <a:srgbClr val="4E515A"/>
                </a:solidFill>
                <a:latin typeface="+mn-lt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  <a:p>
            <a:r>
              <a:rPr lang="en-GB" sz="2000" dirty="0"/>
              <a:t>% of non-duplicate reads:  Chinese Spring     ~98 %</a:t>
            </a:r>
          </a:p>
          <a:p>
            <a:pPr marL="0" indent="0">
              <a:buNone/>
            </a:pPr>
            <a:r>
              <a:rPr lang="en-GB" sz="2000" dirty="0"/>
              <a:t>			      </a:t>
            </a:r>
            <a:r>
              <a:rPr lang="en-GB" sz="2000" dirty="0" err="1"/>
              <a:t>Azhurnaya</a:t>
            </a:r>
            <a:r>
              <a:rPr lang="en-GB" sz="2000" dirty="0"/>
              <a:t>	      ~49 %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Number of SNPs across the 4 samples       = 12,953</a:t>
            </a:r>
          </a:p>
          <a:p>
            <a:pPr marL="0" indent="0">
              <a:buNone/>
            </a:pPr>
            <a:r>
              <a:rPr lang="en-GB" sz="2000" dirty="0"/>
              <a:t>      Filter: </a:t>
            </a:r>
            <a:r>
              <a:rPr lang="en-GB" sz="2000" dirty="0" err="1"/>
              <a:t>minDP</a:t>
            </a:r>
            <a:r>
              <a:rPr lang="en-GB" sz="2000" dirty="0"/>
              <a:t> 6, no indels                              = 11,209</a:t>
            </a:r>
          </a:p>
          <a:p>
            <a:pPr marL="0" indent="0">
              <a:buNone/>
            </a:pPr>
            <a:r>
              <a:rPr lang="en-GB" sz="2000" dirty="0"/>
              <a:t>      Filter : </a:t>
            </a:r>
            <a:r>
              <a:rPr lang="en-GB" sz="2000" dirty="0" err="1"/>
              <a:t>minDP</a:t>
            </a:r>
            <a:r>
              <a:rPr lang="en-GB" sz="2000" dirty="0"/>
              <a:t> 6, no indels, </a:t>
            </a:r>
            <a:r>
              <a:rPr lang="en-GB" sz="2000" dirty="0" err="1"/>
              <a:t>minQ</a:t>
            </a:r>
            <a:r>
              <a:rPr lang="en-GB" sz="2000" dirty="0"/>
              <a:t>                 = 3,641 </a:t>
            </a:r>
          </a:p>
          <a:p>
            <a:pPr marL="0" indent="0">
              <a:buNone/>
            </a:pPr>
            <a:r>
              <a:rPr lang="en-GB" sz="2000" dirty="0"/>
              <a:t>      Filter : </a:t>
            </a:r>
            <a:r>
              <a:rPr lang="en-GB" sz="2000" dirty="0" err="1"/>
              <a:t>minDP</a:t>
            </a:r>
            <a:r>
              <a:rPr lang="en-GB" sz="2000" dirty="0"/>
              <a:t> 6, no indels, </a:t>
            </a:r>
            <a:r>
              <a:rPr lang="en-GB" sz="2000" dirty="0" err="1"/>
              <a:t>minQ</a:t>
            </a:r>
            <a:r>
              <a:rPr lang="en-GB" sz="2000" dirty="0"/>
              <a:t> , max-m  = 1,090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 </a:t>
            </a:r>
          </a:p>
          <a:p>
            <a:pPr marL="0" indent="0">
              <a:buFont typeface="Arial" pitchFamily="34" charset="0"/>
              <a:buNone/>
            </a:pPr>
            <a:endParaRPr lang="en-GB" sz="2000" dirty="0"/>
          </a:p>
          <a:p>
            <a:endParaRPr lang="en-GB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60AD6D-9C31-B14C-9CEA-9F6F66D87CE4}"/>
              </a:ext>
            </a:extLst>
          </p:cNvPr>
          <p:cNvSpPr/>
          <p:nvPr/>
        </p:nvSpPr>
        <p:spPr>
          <a:xfrm>
            <a:off x="4391374" y="3689483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4E515A"/>
                </a:solidFill>
              </a:rPr>
              <a:t>ALT_ALLELE_COUNT	N_Ts	</a:t>
            </a:r>
            <a:r>
              <a:rPr lang="en-US" sz="1600" dirty="0" err="1">
                <a:solidFill>
                  <a:srgbClr val="4E515A"/>
                </a:solidFill>
              </a:rPr>
              <a:t>N_Tv</a:t>
            </a:r>
            <a:r>
              <a:rPr lang="en-US" sz="1600" dirty="0">
                <a:solidFill>
                  <a:srgbClr val="4E515A"/>
                </a:solidFill>
              </a:rPr>
              <a:t>	</a:t>
            </a:r>
            <a:r>
              <a:rPr lang="en-US" sz="1600" dirty="0" err="1">
                <a:solidFill>
                  <a:srgbClr val="4E515A"/>
                </a:solidFill>
              </a:rPr>
              <a:t>Ts</a:t>
            </a:r>
            <a:r>
              <a:rPr lang="en-US" sz="1600" dirty="0">
                <a:solidFill>
                  <a:srgbClr val="4E515A"/>
                </a:solidFill>
              </a:rPr>
              <a:t>/Tv</a:t>
            </a:r>
          </a:p>
          <a:p>
            <a:r>
              <a:rPr lang="en-US" sz="1600" dirty="0">
                <a:solidFill>
                  <a:srgbClr val="4E515A"/>
                </a:solidFill>
              </a:rPr>
              <a:t>0	9	13	0.692308</a:t>
            </a:r>
          </a:p>
          <a:p>
            <a:r>
              <a:rPr lang="en-US" sz="1600" dirty="0">
                <a:solidFill>
                  <a:srgbClr val="4E515A"/>
                </a:solidFill>
              </a:rPr>
              <a:t>1	17	12	1.41667</a:t>
            </a:r>
          </a:p>
          <a:p>
            <a:r>
              <a:rPr lang="en-US" sz="1600" b="1" dirty="0">
                <a:solidFill>
                  <a:srgbClr val="C61F16"/>
                </a:solidFill>
              </a:rPr>
              <a:t>2	175	77	2.27273</a:t>
            </a:r>
          </a:p>
          <a:p>
            <a:r>
              <a:rPr lang="en-US" sz="1600" dirty="0">
                <a:solidFill>
                  <a:srgbClr val="4E515A"/>
                </a:solidFill>
              </a:rPr>
              <a:t>3	36	26	1.38462</a:t>
            </a:r>
          </a:p>
          <a:p>
            <a:r>
              <a:rPr lang="en-US" sz="1600" b="1" dirty="0">
                <a:solidFill>
                  <a:srgbClr val="C61F16"/>
                </a:solidFill>
              </a:rPr>
              <a:t>4	442	207	2.13527</a:t>
            </a:r>
          </a:p>
          <a:p>
            <a:r>
              <a:rPr lang="en-US" sz="1600" dirty="0">
                <a:solidFill>
                  <a:srgbClr val="4E515A"/>
                </a:solidFill>
              </a:rPr>
              <a:t>5	6	5	1.2</a:t>
            </a:r>
          </a:p>
          <a:p>
            <a:r>
              <a:rPr lang="en-US" sz="1600" dirty="0">
                <a:solidFill>
                  <a:srgbClr val="4E515A"/>
                </a:solidFill>
              </a:rPr>
              <a:t>6	17	11	1.54545</a:t>
            </a:r>
          </a:p>
          <a:p>
            <a:r>
              <a:rPr lang="en-US" sz="1600" dirty="0">
                <a:solidFill>
                  <a:srgbClr val="4E515A"/>
                </a:solidFill>
              </a:rPr>
              <a:t>7	8	5	1.6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128E1C-28DB-4A41-82A7-FAD551E18DBA}"/>
              </a:ext>
            </a:extLst>
          </p:cNvPr>
          <p:cNvSpPr/>
          <p:nvPr/>
        </p:nvSpPr>
        <p:spPr>
          <a:xfrm>
            <a:off x="1174898" y="3703964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4E515A"/>
                </a:solidFill>
              </a:rPr>
              <a:t>MODEL	COUNT</a:t>
            </a:r>
          </a:p>
          <a:p>
            <a:r>
              <a:rPr lang="en-US" sz="1600" dirty="0">
                <a:solidFill>
                  <a:srgbClr val="4E515A"/>
                </a:solidFill>
              </a:rPr>
              <a:t>AC	91</a:t>
            </a:r>
          </a:p>
          <a:p>
            <a:r>
              <a:rPr lang="en-US" sz="1600" dirty="0">
                <a:solidFill>
                  <a:srgbClr val="4E515A"/>
                </a:solidFill>
              </a:rPr>
              <a:t>AG	358</a:t>
            </a:r>
          </a:p>
          <a:p>
            <a:r>
              <a:rPr lang="en-US" sz="1600" dirty="0">
                <a:solidFill>
                  <a:srgbClr val="4E515A"/>
                </a:solidFill>
              </a:rPr>
              <a:t>AT	68</a:t>
            </a:r>
          </a:p>
          <a:p>
            <a:r>
              <a:rPr lang="en-US" sz="1600" dirty="0">
                <a:solidFill>
                  <a:srgbClr val="4E515A"/>
                </a:solidFill>
              </a:rPr>
              <a:t>CG	110</a:t>
            </a:r>
          </a:p>
          <a:p>
            <a:r>
              <a:rPr lang="en-US" sz="1600" dirty="0">
                <a:solidFill>
                  <a:srgbClr val="4E515A"/>
                </a:solidFill>
              </a:rPr>
              <a:t>CT	365</a:t>
            </a:r>
          </a:p>
          <a:p>
            <a:r>
              <a:rPr lang="en-US" sz="1600" dirty="0">
                <a:solidFill>
                  <a:srgbClr val="4E515A"/>
                </a:solidFill>
              </a:rPr>
              <a:t>GT	97</a:t>
            </a:r>
          </a:p>
          <a:p>
            <a:r>
              <a:rPr lang="en-US" sz="1600" b="1" dirty="0" err="1">
                <a:solidFill>
                  <a:srgbClr val="C61F16"/>
                </a:solidFill>
              </a:rPr>
              <a:t>Ts</a:t>
            </a:r>
            <a:r>
              <a:rPr lang="en-US" sz="1600" b="1" dirty="0">
                <a:solidFill>
                  <a:srgbClr val="C61F16"/>
                </a:solidFill>
              </a:rPr>
              <a:t>	723</a:t>
            </a:r>
          </a:p>
          <a:p>
            <a:r>
              <a:rPr lang="en-US" sz="1600" b="1" dirty="0">
                <a:solidFill>
                  <a:srgbClr val="C61F16"/>
                </a:solidFill>
              </a:rPr>
              <a:t>Tv	366</a:t>
            </a:r>
          </a:p>
          <a:p>
            <a:endParaRPr lang="en-US" sz="1600" b="1" dirty="0">
              <a:solidFill>
                <a:srgbClr val="C61F16"/>
              </a:solidFill>
            </a:endParaRPr>
          </a:p>
          <a:p>
            <a:r>
              <a:rPr lang="en-US" sz="1600" b="1" dirty="0">
                <a:solidFill>
                  <a:srgbClr val="C61F16"/>
                </a:solidFill>
              </a:rPr>
              <a:t>	</a:t>
            </a:r>
            <a:r>
              <a:rPr lang="en-US" sz="1600" b="1" dirty="0" err="1">
                <a:solidFill>
                  <a:srgbClr val="C61F16"/>
                </a:solidFill>
              </a:rPr>
              <a:t>Ts</a:t>
            </a:r>
            <a:r>
              <a:rPr lang="en-US" sz="1600" b="1" dirty="0">
                <a:solidFill>
                  <a:srgbClr val="C61F16"/>
                </a:solidFill>
              </a:rPr>
              <a:t>/Tv = 1.98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40366-56EA-D542-AC29-1DF4C2146375}"/>
              </a:ext>
            </a:extLst>
          </p:cNvPr>
          <p:cNvSpPr txBox="1"/>
          <p:nvPr/>
        </p:nvSpPr>
        <p:spPr>
          <a:xfrm>
            <a:off x="1101481" y="3334633"/>
            <a:ext cx="185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4E515A"/>
                </a:solidFill>
              </a:rPr>
              <a:t>Out.TsTvSummary</a:t>
            </a:r>
            <a:endParaRPr lang="en-US" dirty="0">
              <a:solidFill>
                <a:srgbClr val="4E515A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E97FB7-AECE-F944-9570-B301E0192D81}"/>
              </a:ext>
            </a:extLst>
          </p:cNvPr>
          <p:cNvSpPr/>
          <p:nvPr/>
        </p:nvSpPr>
        <p:spPr>
          <a:xfrm>
            <a:off x="5893853" y="3324973"/>
            <a:ext cx="1511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4E515A"/>
                </a:solidFill>
              </a:rPr>
              <a:t>out.TsTv.count</a:t>
            </a:r>
            <a:endParaRPr lang="en-US" dirty="0">
              <a:solidFill>
                <a:srgbClr val="4E51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388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478"/>
            <a:ext cx="9144000" cy="1143000"/>
          </a:xfrm>
        </p:spPr>
        <p:txBody>
          <a:bodyPr/>
          <a:lstStyle/>
          <a:p>
            <a:pPr algn="ctr"/>
            <a:r>
              <a:rPr lang="en-GB" dirty="0"/>
              <a:t>Background - my route to becoming bioinformatician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998" y="675777"/>
            <a:ext cx="8568952" cy="431135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2000" dirty="0"/>
              <a:t>BSc Biological Sciences - University of Leicester, UK</a:t>
            </a:r>
          </a:p>
          <a:p>
            <a:pPr marL="0" indent="0" algn="ctr">
              <a:buNone/>
            </a:pPr>
            <a:endParaRPr lang="en-GB" sz="2000" dirty="0"/>
          </a:p>
          <a:p>
            <a:pPr marL="0" indent="0" algn="ctr">
              <a:buNone/>
            </a:pPr>
            <a:r>
              <a:rPr lang="en-GB" sz="2000" dirty="0"/>
              <a:t>PhD Plant Molecular Biology - seed dormancy - University of Nottingham, UK</a:t>
            </a:r>
          </a:p>
          <a:p>
            <a:pPr marL="0" indent="0" algn="ctr">
              <a:buNone/>
            </a:pPr>
            <a:endParaRPr lang="en-GB" sz="2000" dirty="0"/>
          </a:p>
          <a:p>
            <a:pPr marL="0" indent="0" algn="ctr">
              <a:buNone/>
            </a:pPr>
            <a:r>
              <a:rPr lang="en-GB" sz="2000" dirty="0"/>
              <a:t>Postdocs (x4!) - plant transcription factors of secondary metabolism</a:t>
            </a:r>
          </a:p>
          <a:p>
            <a:pPr marL="0" indent="0" algn="ctr">
              <a:buNone/>
            </a:pPr>
            <a:endParaRPr lang="en-GB" sz="2000" dirty="0"/>
          </a:p>
          <a:p>
            <a:pPr marL="0" indent="0" algn="ctr">
              <a:buNone/>
            </a:pPr>
            <a:r>
              <a:rPr lang="en-GB" sz="2000" dirty="0"/>
              <a:t>During last postdoc - MSc in Bioinformatics - University of Manchester, UK</a:t>
            </a:r>
          </a:p>
          <a:p>
            <a:pPr marL="0" indent="0" algn="ctr">
              <a:buNone/>
            </a:pPr>
            <a:endParaRPr lang="en-GB" sz="2000" dirty="0"/>
          </a:p>
          <a:p>
            <a:pPr marL="0" indent="0" algn="ctr">
              <a:buNone/>
            </a:pPr>
            <a:r>
              <a:rPr lang="en-GB" sz="2000" dirty="0">
                <a:sym typeface="Wingdings" pitchFamily="2" charset="2"/>
              </a:rPr>
              <a:t>Support Bioinformatician - John Innes Centre, Norwich, UK</a:t>
            </a:r>
          </a:p>
          <a:p>
            <a:pPr marL="0" indent="0" algn="ctr">
              <a:buNone/>
            </a:pPr>
            <a:endParaRPr lang="en-GB" sz="2000" dirty="0"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GB" sz="2000" b="1" dirty="0"/>
              <a:t>Present – Bioinformatician - Earlham Institute, Norwich, UK</a:t>
            </a:r>
          </a:p>
          <a:p>
            <a:pPr marL="0" indent="0" algn="ctr">
              <a:buNone/>
            </a:pPr>
            <a:endParaRPr lang="en-GB" sz="2000" dirty="0"/>
          </a:p>
          <a:p>
            <a:pPr marL="0" indent="0" algn="ctr">
              <a:buNone/>
            </a:pPr>
            <a:r>
              <a:rPr lang="en-GB" sz="2000" b="1" dirty="0"/>
              <a:t>Outside interests!</a:t>
            </a:r>
            <a:r>
              <a:rPr lang="en-GB" sz="2000" dirty="0"/>
              <a:t>         music         wildlife conservation </a:t>
            </a:r>
          </a:p>
          <a:p>
            <a:pPr marL="0" indent="0" algn="ctr">
              <a:buNone/>
            </a:pPr>
            <a:endParaRPr lang="en-GB" sz="2000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7B4029-461A-EB42-A456-07C76FA17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794655"/>
            <a:ext cx="2409301" cy="13533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A278328-42A9-E74B-8DAD-6F4B8830255A}"/>
              </a:ext>
            </a:extLst>
          </p:cNvPr>
          <p:cNvGrpSpPr/>
          <p:nvPr/>
        </p:nvGrpSpPr>
        <p:grpSpPr>
          <a:xfrm>
            <a:off x="3937103" y="4790004"/>
            <a:ext cx="1349807" cy="1353372"/>
            <a:chOff x="2788290" y="3933056"/>
            <a:chExt cx="1783710" cy="17884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84EE59-A7A9-DC41-82B1-AB7BB20D3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551" y="3933056"/>
              <a:ext cx="1783449" cy="178344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546B76-3B5A-1945-9134-4AF846AA4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290" y="4370907"/>
              <a:ext cx="977999" cy="1350570"/>
            </a:xfrm>
            <a:prstGeom prst="rect">
              <a:avLst/>
            </a:prstGeom>
          </p:spPr>
        </p:pic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1ABCB6-3757-EA4C-AAE5-0C432869D752}"/>
              </a:ext>
            </a:extLst>
          </p:cNvPr>
          <p:cNvCxnSpPr/>
          <p:nvPr/>
        </p:nvCxnSpPr>
        <p:spPr>
          <a:xfrm>
            <a:off x="4570289" y="1032965"/>
            <a:ext cx="0" cy="3049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8FA00C-6326-CF46-88BC-2E485E5EA86C}"/>
              </a:ext>
            </a:extLst>
          </p:cNvPr>
          <p:cNvCxnSpPr/>
          <p:nvPr/>
        </p:nvCxnSpPr>
        <p:spPr>
          <a:xfrm>
            <a:off x="4565526" y="1699715"/>
            <a:ext cx="0" cy="3049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C59A53-0CCC-FE4B-9B71-550148F870E2}"/>
              </a:ext>
            </a:extLst>
          </p:cNvPr>
          <p:cNvCxnSpPr/>
          <p:nvPr/>
        </p:nvCxnSpPr>
        <p:spPr>
          <a:xfrm>
            <a:off x="4573711" y="2334022"/>
            <a:ext cx="0" cy="3049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84F527-C2BB-F645-8D56-F08E06CA43BA}"/>
              </a:ext>
            </a:extLst>
          </p:cNvPr>
          <p:cNvCxnSpPr/>
          <p:nvPr/>
        </p:nvCxnSpPr>
        <p:spPr>
          <a:xfrm>
            <a:off x="4567238" y="2939231"/>
            <a:ext cx="0" cy="3049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378C4A-0C00-0A4B-B833-AEA5AF954C7D}"/>
              </a:ext>
            </a:extLst>
          </p:cNvPr>
          <p:cNvCxnSpPr/>
          <p:nvPr/>
        </p:nvCxnSpPr>
        <p:spPr>
          <a:xfrm>
            <a:off x="4589140" y="3558729"/>
            <a:ext cx="0" cy="3049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24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>
            <a:extLst>
              <a:ext uri="{FF2B5EF4-FFF2-40B4-BE49-F238E27FC236}">
                <a16:creationId xmlns:a16="http://schemas.microsoft.com/office/drawing/2014/main" id="{0C2225C4-0158-414F-900D-2C179CCC8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6888" y="2003997"/>
            <a:ext cx="404812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buFontTx/>
              <a:buNone/>
            </a:pPr>
            <a:r>
              <a:rPr lang="en-GB" sz="2400">
                <a:latin typeface="Arial" pitchFamily="34" charset="0"/>
              </a:rPr>
              <a:t>A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4696421-688D-8949-B1CB-B4523E916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8050" y="2003997"/>
            <a:ext cx="404813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buFontTx/>
              <a:buNone/>
            </a:pPr>
            <a:r>
              <a:rPr lang="en-GB" sz="2400">
                <a:latin typeface="Arial" pitchFamily="34" charset="0"/>
              </a:rPr>
              <a:t>C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02B50B2D-650F-6743-A497-4AE248C99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5138" y="3875659"/>
            <a:ext cx="420687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buFontTx/>
              <a:buNone/>
            </a:pPr>
            <a:r>
              <a:rPr lang="en-GB" sz="2400">
                <a:latin typeface="Arial" pitchFamily="34" charset="0"/>
              </a:rPr>
              <a:t>G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25F01A14-3416-DC45-8FF1-EB7371F7E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8050" y="3875659"/>
            <a:ext cx="369888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buFontTx/>
              <a:buNone/>
            </a:pPr>
            <a:r>
              <a:rPr lang="en-GB" sz="2400">
                <a:latin typeface="Arial" pitchFamily="34" charset="0"/>
              </a:rPr>
              <a:t>T</a:t>
            </a:r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5ECA62DD-4A4D-5741-AD3C-23FBBDA0F1E7}"/>
              </a:ext>
            </a:extLst>
          </p:cNvPr>
          <p:cNvGrpSpPr>
            <a:grpSpLocks/>
          </p:cNvGrpSpPr>
          <p:nvPr/>
        </p:nvGrpSpPr>
        <p:grpSpPr bwMode="auto">
          <a:xfrm rot="-1800034">
            <a:off x="3354388" y="3040634"/>
            <a:ext cx="2630487" cy="215900"/>
            <a:chOff x="1882" y="1752"/>
            <a:chExt cx="1454" cy="136"/>
          </a:xfrm>
        </p:grpSpPr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CB0D03CA-D04C-5344-8106-38AC8769FD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1752"/>
              <a:ext cx="1454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69DBF568-D56D-A24A-8D74-97E9C3EB41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1888"/>
              <a:ext cx="1454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 type="triangle" w="lg" len="lg"/>
              <a:tailEnd type="none" w="lg" len="lg"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" name="Group 10">
            <a:extLst>
              <a:ext uri="{FF2B5EF4-FFF2-40B4-BE49-F238E27FC236}">
                <a16:creationId xmlns:a16="http://schemas.microsoft.com/office/drawing/2014/main" id="{1C5D5205-0B7B-A546-B54A-302A0077884B}"/>
              </a:ext>
            </a:extLst>
          </p:cNvPr>
          <p:cNvGrpSpPr>
            <a:grpSpLocks/>
          </p:cNvGrpSpPr>
          <p:nvPr/>
        </p:nvGrpSpPr>
        <p:grpSpPr bwMode="auto">
          <a:xfrm>
            <a:off x="3141663" y="2464372"/>
            <a:ext cx="211137" cy="1412875"/>
            <a:chOff x="1631" y="1983"/>
            <a:chExt cx="133" cy="890"/>
          </a:xfrm>
        </p:grpSpPr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C5F2FEFA-457A-E546-81F9-328FBBC0F8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1" y="1983"/>
              <a:ext cx="1" cy="89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lg" len="lg"/>
              <a:tailEnd type="none" w="lg" len="lg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AD2D2381-DFA3-9E41-868B-C25D7D2A00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63" y="1983"/>
              <a:ext cx="1" cy="89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" name="Group 13">
            <a:extLst>
              <a:ext uri="{FF2B5EF4-FFF2-40B4-BE49-F238E27FC236}">
                <a16:creationId xmlns:a16="http://schemas.microsoft.com/office/drawing/2014/main" id="{B7856ADC-9065-0B42-891A-16A6F0392ADB}"/>
              </a:ext>
            </a:extLst>
          </p:cNvPr>
          <p:cNvGrpSpPr>
            <a:grpSpLocks/>
          </p:cNvGrpSpPr>
          <p:nvPr/>
        </p:nvGrpSpPr>
        <p:grpSpPr bwMode="auto">
          <a:xfrm>
            <a:off x="6081713" y="2464372"/>
            <a:ext cx="211137" cy="1412875"/>
            <a:chOff x="3483" y="1951"/>
            <a:chExt cx="133" cy="890"/>
          </a:xfrm>
        </p:grpSpPr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3347E201-52A3-4D4F-83A5-105CEE5F9A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83" y="1951"/>
              <a:ext cx="1" cy="89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lg" len="lg"/>
              <a:tailEnd type="none" w="lg" len="lg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C3A98231-91C5-B24A-BA1F-C1647C68CC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15" y="1951"/>
              <a:ext cx="1" cy="89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8" name="Group 16">
            <a:extLst>
              <a:ext uri="{FF2B5EF4-FFF2-40B4-BE49-F238E27FC236}">
                <a16:creationId xmlns:a16="http://schemas.microsoft.com/office/drawing/2014/main" id="{B24ABE71-22F0-EE4F-85F6-CFB2AA13C48A}"/>
              </a:ext>
            </a:extLst>
          </p:cNvPr>
          <p:cNvGrpSpPr>
            <a:grpSpLocks/>
          </p:cNvGrpSpPr>
          <p:nvPr/>
        </p:nvGrpSpPr>
        <p:grpSpPr bwMode="auto">
          <a:xfrm>
            <a:off x="3527425" y="4002659"/>
            <a:ext cx="2308225" cy="215900"/>
            <a:chOff x="1882" y="1752"/>
            <a:chExt cx="1454" cy="136"/>
          </a:xfrm>
        </p:grpSpPr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93B51906-ED86-514E-8996-4C7C265470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1752"/>
              <a:ext cx="1454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 type="none" w="lg" len="lg"/>
              <a:tailEnd type="triangle" w="lg" len="lg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90329951-EE6E-6244-AA18-EBD4BDFF44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1888"/>
              <a:ext cx="1454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 type="triangle" w="lg" len="lg"/>
              <a:tailEnd type="none" w="lg" len="lg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1" name="Text Box 19">
            <a:extLst>
              <a:ext uri="{FF2B5EF4-FFF2-40B4-BE49-F238E27FC236}">
                <a16:creationId xmlns:a16="http://schemas.microsoft.com/office/drawing/2014/main" id="{55AD522B-D109-2746-AEDF-B1245832A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2892997"/>
            <a:ext cx="3006725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buFontTx/>
              <a:buNone/>
            </a:pPr>
            <a:r>
              <a:rPr lang="en-GB" sz="2400" dirty="0">
                <a:latin typeface="Arial" pitchFamily="34" charset="0"/>
              </a:rPr>
              <a:t>transitions (T</a:t>
            </a:r>
            <a:r>
              <a:rPr lang="en-GB" sz="2400" baseline="-25000" dirty="0">
                <a:latin typeface="Arial" pitchFamily="34" charset="0"/>
              </a:rPr>
              <a:t>s </a:t>
            </a:r>
            <a:r>
              <a:rPr lang="en-GB" sz="2400" dirty="0">
                <a:latin typeface="Arial" pitchFamily="34" charset="0"/>
              </a:rPr>
              <a:t>or </a:t>
            </a:r>
            <a:r>
              <a:rPr lang="el-GR" sz="2400" b="0" dirty="0">
                <a:latin typeface="Arial" pitchFamily="34" charset="0"/>
              </a:rPr>
              <a:t>α</a:t>
            </a:r>
            <a:r>
              <a:rPr lang="el-GR" sz="2400" b="0" dirty="0">
                <a:latin typeface="Arial" pitchFamily="34" charset="0"/>
                <a:cs typeface="Arial" pitchFamily="34" charset="0"/>
              </a:rPr>
              <a:t>′</a:t>
            </a:r>
            <a:r>
              <a:rPr lang="en-GB" sz="2400" dirty="0">
                <a:latin typeface="Arial" pitchFamily="34" charset="0"/>
              </a:rPr>
              <a:t>)</a:t>
            </a:r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706A9293-D3BB-D04C-9C24-DE75A99C0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3063" y="1434084"/>
            <a:ext cx="3475037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buFontTx/>
              <a:buNone/>
            </a:pPr>
            <a:r>
              <a:rPr lang="en-GB" sz="2400" dirty="0" err="1">
                <a:latin typeface="Arial" pitchFamily="34" charset="0"/>
              </a:rPr>
              <a:t>transversions</a:t>
            </a:r>
            <a:r>
              <a:rPr lang="en-GB" sz="2400" dirty="0">
                <a:latin typeface="Arial" pitchFamily="34" charset="0"/>
              </a:rPr>
              <a:t> (</a:t>
            </a:r>
            <a:r>
              <a:rPr lang="en-GB" sz="2400" dirty="0" err="1">
                <a:latin typeface="Arial" pitchFamily="34" charset="0"/>
              </a:rPr>
              <a:t>T</a:t>
            </a:r>
            <a:r>
              <a:rPr lang="en-GB" sz="2400" baseline="-25000" dirty="0" err="1">
                <a:latin typeface="Arial" pitchFamily="34" charset="0"/>
              </a:rPr>
              <a:t>v</a:t>
            </a:r>
            <a:r>
              <a:rPr lang="en-GB" sz="2400" baseline="-25000" dirty="0">
                <a:latin typeface="Arial" pitchFamily="34" charset="0"/>
              </a:rPr>
              <a:t> </a:t>
            </a:r>
            <a:r>
              <a:rPr lang="en-GB" sz="2400" dirty="0">
                <a:latin typeface="Arial" pitchFamily="34" charset="0"/>
              </a:rPr>
              <a:t>or </a:t>
            </a:r>
            <a:r>
              <a:rPr lang="el-GR" sz="2400" b="0" dirty="0">
                <a:latin typeface="Arial" pitchFamily="34" charset="0"/>
              </a:rPr>
              <a:t>β</a:t>
            </a:r>
            <a:r>
              <a:rPr lang="en-GB" sz="2400" dirty="0">
                <a:latin typeface="Arial" pitchFamily="34" charset="0"/>
              </a:rPr>
              <a:t> )</a:t>
            </a:r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BD27BC42-8B60-0D47-87D0-914E46F6F3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8275" y="2654872"/>
            <a:ext cx="1588" cy="931862"/>
          </a:xfrm>
          <a:prstGeom prst="line">
            <a:avLst/>
          </a:prstGeom>
          <a:noFill/>
          <a:ln w="63500">
            <a:solidFill>
              <a:srgbClr val="008000"/>
            </a:solidFill>
            <a:round/>
            <a:headEnd type="triangle" w="lg" len="lg"/>
            <a:tailEnd type="triangle" w="lg" len="lg"/>
          </a:ln>
        </p:spPr>
        <p:txBody>
          <a:bodyPr/>
          <a:lstStyle/>
          <a:p>
            <a:endParaRPr lang="en-GB"/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5B756DEB-6786-B54D-98C1-6279EDC708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02125" y="1238822"/>
            <a:ext cx="571500" cy="0"/>
          </a:xfrm>
          <a:prstGeom prst="line">
            <a:avLst/>
          </a:prstGeom>
          <a:noFill/>
          <a:ln w="25400">
            <a:solidFill>
              <a:srgbClr val="3366FF"/>
            </a:solidFill>
            <a:round/>
            <a:headEnd type="triangle" w="lg" len="lg"/>
            <a:tailEnd type="triangle" w="lg" len="lg"/>
          </a:ln>
        </p:spPr>
        <p:txBody>
          <a:bodyPr/>
          <a:lstStyle/>
          <a:p>
            <a:endParaRPr lang="en-GB"/>
          </a:p>
        </p:txBody>
      </p:sp>
      <p:grpSp>
        <p:nvGrpSpPr>
          <p:cNvPr id="25" name="Group 23">
            <a:extLst>
              <a:ext uri="{FF2B5EF4-FFF2-40B4-BE49-F238E27FC236}">
                <a16:creationId xmlns:a16="http://schemas.microsoft.com/office/drawing/2014/main" id="{1B13D617-7A6D-EA48-A583-A8769C2D5269}"/>
              </a:ext>
            </a:extLst>
          </p:cNvPr>
          <p:cNvGrpSpPr>
            <a:grpSpLocks/>
          </p:cNvGrpSpPr>
          <p:nvPr/>
        </p:nvGrpSpPr>
        <p:grpSpPr bwMode="auto">
          <a:xfrm rot="1797291">
            <a:off x="3429000" y="3083497"/>
            <a:ext cx="2652713" cy="215900"/>
            <a:chOff x="1882" y="1752"/>
            <a:chExt cx="1454" cy="136"/>
          </a:xfrm>
        </p:grpSpPr>
        <p:sp>
          <p:nvSpPr>
            <p:cNvPr id="26" name="Line 24">
              <a:extLst>
                <a:ext uri="{FF2B5EF4-FFF2-40B4-BE49-F238E27FC236}">
                  <a16:creationId xmlns:a16="http://schemas.microsoft.com/office/drawing/2014/main" id="{7A175DE6-6CA7-1548-8EAE-0FC402E2F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1752"/>
              <a:ext cx="1454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Line 25">
              <a:extLst>
                <a:ext uri="{FF2B5EF4-FFF2-40B4-BE49-F238E27FC236}">
                  <a16:creationId xmlns:a16="http://schemas.microsoft.com/office/drawing/2014/main" id="{6424120E-6AAD-C94C-9B10-BD9707DDF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1888"/>
              <a:ext cx="1454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 type="triangle" w="lg" len="lg"/>
              <a:tailEnd type="none" w="lg" len="lg"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8" name="Group 26">
            <a:extLst>
              <a:ext uri="{FF2B5EF4-FFF2-40B4-BE49-F238E27FC236}">
                <a16:creationId xmlns:a16="http://schemas.microsoft.com/office/drawing/2014/main" id="{B7120EB6-4725-9343-B9D2-EADF773A78AB}"/>
              </a:ext>
            </a:extLst>
          </p:cNvPr>
          <p:cNvGrpSpPr>
            <a:grpSpLocks/>
          </p:cNvGrpSpPr>
          <p:nvPr/>
        </p:nvGrpSpPr>
        <p:grpSpPr bwMode="auto">
          <a:xfrm>
            <a:off x="3546475" y="2129409"/>
            <a:ext cx="2308225" cy="215900"/>
            <a:chOff x="1882" y="1752"/>
            <a:chExt cx="1454" cy="136"/>
          </a:xfrm>
        </p:grpSpPr>
        <p:sp>
          <p:nvSpPr>
            <p:cNvPr id="29" name="Line 27">
              <a:extLst>
                <a:ext uri="{FF2B5EF4-FFF2-40B4-BE49-F238E27FC236}">
                  <a16:creationId xmlns:a16="http://schemas.microsoft.com/office/drawing/2014/main" id="{F2216C3F-3D45-E946-9E7A-FF048615CC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1752"/>
              <a:ext cx="1454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 type="none" w="lg" len="lg"/>
              <a:tailEnd type="triangle" w="lg" len="lg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Line 28">
              <a:extLst>
                <a:ext uri="{FF2B5EF4-FFF2-40B4-BE49-F238E27FC236}">
                  <a16:creationId xmlns:a16="http://schemas.microsoft.com/office/drawing/2014/main" id="{373751A7-FDE4-BD4E-8E67-0ED6B9976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2" y="1888"/>
              <a:ext cx="1454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 type="triangle" w="lg" len="lg"/>
              <a:tailEnd type="none" w="lg" len="lg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1" name="Text Box 29">
            <a:extLst>
              <a:ext uri="{FF2B5EF4-FFF2-40B4-BE49-F238E27FC236}">
                <a16:creationId xmlns:a16="http://schemas.microsoft.com/office/drawing/2014/main" id="{D74B4D7F-16CC-EC4B-A7B1-B0531F280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0813" y="4905947"/>
            <a:ext cx="1101725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buFontTx/>
              <a:buNone/>
            </a:pPr>
            <a:r>
              <a:rPr lang="en-GB" sz="2000">
                <a:latin typeface="Arial" pitchFamily="34" charset="0"/>
              </a:rPr>
              <a:t>purines</a:t>
            </a:r>
          </a:p>
        </p:txBody>
      </p:sp>
      <p:sp>
        <p:nvSpPr>
          <p:cNvPr id="32" name="Text Box 30">
            <a:extLst>
              <a:ext uri="{FF2B5EF4-FFF2-40B4-BE49-F238E27FC236}">
                <a16:creationId xmlns:a16="http://schemas.microsoft.com/office/drawing/2014/main" id="{E26CC114-68FF-C946-923A-27FAEFA91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4338" y="4917059"/>
            <a:ext cx="1608137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buFontTx/>
              <a:buNone/>
            </a:pPr>
            <a:r>
              <a:rPr lang="en-GB" sz="2000">
                <a:latin typeface="Arial" pitchFamily="34" charset="0"/>
              </a:rPr>
              <a:t>pyrimidines</a:t>
            </a:r>
          </a:p>
        </p:txBody>
      </p:sp>
      <p:sp>
        <p:nvSpPr>
          <p:cNvPr id="33" name="Text Box 31">
            <a:extLst>
              <a:ext uri="{FF2B5EF4-FFF2-40B4-BE49-F238E27FC236}">
                <a16:creationId xmlns:a16="http://schemas.microsoft.com/office/drawing/2014/main" id="{24F62257-D6E5-3648-8E62-910005312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3839147"/>
            <a:ext cx="2687638" cy="8350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GB" sz="1400" b="0">
                <a:latin typeface="Arial" pitchFamily="34" charset="0"/>
                <a:cs typeface="Arial" pitchFamily="34" charset="0"/>
              </a:rPr>
              <a:t>From this diagram,</a:t>
            </a:r>
          </a:p>
          <a:p>
            <a:pPr marL="342900" indent="-342900">
              <a:buFontTx/>
              <a:buNone/>
            </a:pPr>
            <a:r>
              <a:rPr lang="en-GB" sz="1400" b="0">
                <a:latin typeface="Arial" pitchFamily="34" charset="0"/>
                <a:cs typeface="Arial" pitchFamily="34" charset="0"/>
              </a:rPr>
              <a:t>expected rate of transitions, </a:t>
            </a:r>
            <a:r>
              <a:rPr lang="el-GR" sz="1400" b="0">
                <a:latin typeface="Arial" pitchFamily="34" charset="0"/>
              </a:rPr>
              <a:t>α</a:t>
            </a:r>
            <a:r>
              <a:rPr lang="el-GR" sz="1400" b="0"/>
              <a:t>′</a:t>
            </a:r>
            <a:r>
              <a:rPr lang="en-GB" sz="1400" b="0">
                <a:latin typeface="Arial" pitchFamily="34" charset="0"/>
              </a:rPr>
              <a:t>:</a:t>
            </a:r>
            <a:endParaRPr lang="en-GB" sz="1400" b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Tx/>
              <a:buNone/>
            </a:pPr>
            <a:r>
              <a:rPr lang="en-GB" sz="1400" b="0">
                <a:latin typeface="Arial" pitchFamily="34" charset="0"/>
                <a:cs typeface="Arial" pitchFamily="34" charset="0"/>
              </a:rPr>
              <a:t>	 </a:t>
            </a:r>
            <a:r>
              <a:rPr lang="el-GR" sz="1400" b="0"/>
              <a:t>α′</a:t>
            </a:r>
            <a:r>
              <a:rPr lang="en-GB" sz="1400" b="0">
                <a:cs typeface="Arial" pitchFamily="34" charset="0"/>
              </a:rPr>
              <a:t> = 0.5</a:t>
            </a:r>
            <a:r>
              <a:rPr lang="el-GR" sz="1400" b="0"/>
              <a:t>β</a:t>
            </a:r>
            <a:r>
              <a:rPr lang="el-GR" sz="1400" b="0">
                <a:cs typeface="Arial" pitchFamily="34" charset="0"/>
              </a:rPr>
              <a:t> </a:t>
            </a:r>
            <a:r>
              <a:rPr lang="en-GB" sz="1400" b="0">
                <a:cs typeface="Arial" pitchFamily="34" charset="0"/>
              </a:rPr>
              <a:t>	...</a:t>
            </a:r>
          </a:p>
        </p:txBody>
      </p:sp>
      <p:sp>
        <p:nvSpPr>
          <p:cNvPr id="34" name="Text Box 32">
            <a:extLst>
              <a:ext uri="{FF2B5EF4-FFF2-40B4-BE49-F238E27FC236}">
                <a16:creationId xmlns:a16="http://schemas.microsoft.com/office/drawing/2014/main" id="{0B9E69BC-A822-004E-B42F-6118A5743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475" y="686372"/>
            <a:ext cx="2892425" cy="8350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Tx/>
              <a:buNone/>
            </a:pPr>
            <a:r>
              <a:rPr lang="en-GB" sz="1400" b="0">
                <a:cs typeface="Arial" pitchFamily="34" charset="0"/>
              </a:rPr>
              <a:t>... </a:t>
            </a:r>
            <a:r>
              <a:rPr lang="en-GB" sz="1400" b="0">
                <a:latin typeface="Arial" pitchFamily="34" charset="0"/>
                <a:cs typeface="Arial" pitchFamily="34" charset="0"/>
              </a:rPr>
              <a:t>therefore,</a:t>
            </a:r>
          </a:p>
          <a:p>
            <a:pPr marL="342900" indent="-342900">
              <a:buFontTx/>
              <a:buNone/>
            </a:pPr>
            <a:r>
              <a:rPr lang="en-GB" sz="1400" b="0">
                <a:latin typeface="Arial" pitchFamily="34" charset="0"/>
                <a:cs typeface="Arial" pitchFamily="34" charset="0"/>
              </a:rPr>
              <a:t>expected rate of transversions, </a:t>
            </a:r>
            <a:r>
              <a:rPr lang="el-GR" sz="1400" b="0">
                <a:cs typeface="Arial" pitchFamily="34" charset="0"/>
              </a:rPr>
              <a:t>β</a:t>
            </a:r>
            <a:r>
              <a:rPr lang="en-GB" sz="1400" b="0">
                <a:latin typeface="Arial" pitchFamily="34" charset="0"/>
              </a:rPr>
              <a:t>:</a:t>
            </a:r>
            <a:endParaRPr lang="en-GB" sz="1400" b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Tx/>
              <a:buNone/>
            </a:pPr>
            <a:r>
              <a:rPr lang="en-GB" sz="1400" b="0">
                <a:cs typeface="Arial" pitchFamily="34" charset="0"/>
              </a:rPr>
              <a:t>	 </a:t>
            </a:r>
            <a:r>
              <a:rPr lang="el-GR" sz="1400" b="0"/>
              <a:t>β</a:t>
            </a:r>
            <a:r>
              <a:rPr lang="en-GB" sz="1400" b="0">
                <a:cs typeface="Arial" pitchFamily="34" charset="0"/>
              </a:rPr>
              <a:t> = 2</a:t>
            </a:r>
            <a:r>
              <a:rPr lang="el-GR" sz="1400" b="0"/>
              <a:t>α′</a:t>
            </a:r>
            <a:r>
              <a:rPr lang="en-GB" sz="1400" b="0">
                <a:cs typeface="Arial" pitchFamily="34" charset="0"/>
              </a:rPr>
              <a:t>	...</a:t>
            </a:r>
          </a:p>
        </p:txBody>
      </p:sp>
      <p:sp>
        <p:nvSpPr>
          <p:cNvPr id="35" name="Text Box 33">
            <a:extLst>
              <a:ext uri="{FF2B5EF4-FFF2-40B4-BE49-F238E27FC236}">
                <a16:creationId xmlns:a16="http://schemas.microsoft.com/office/drawing/2014/main" id="{D2351170-C561-1F43-8C28-38D7575DC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0088" y="4726559"/>
            <a:ext cx="2057400" cy="83502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GB" sz="1400" b="0" dirty="0"/>
              <a:t>... </a:t>
            </a:r>
            <a:r>
              <a:rPr lang="en-GB" sz="1400" b="0" dirty="0">
                <a:latin typeface="Arial" pitchFamily="34" charset="0"/>
              </a:rPr>
              <a:t>but in typical data,</a:t>
            </a:r>
          </a:p>
          <a:p>
            <a:pPr marL="342900" indent="-342900">
              <a:buFontTx/>
              <a:buNone/>
            </a:pPr>
            <a:r>
              <a:rPr lang="en-GB" sz="1400" b="0" dirty="0">
                <a:latin typeface="Arial" pitchFamily="34" charset="0"/>
              </a:rPr>
              <a:t>observed rates are:</a:t>
            </a:r>
          </a:p>
          <a:p>
            <a:pPr marL="342900" indent="-342900">
              <a:buFontTx/>
              <a:buNone/>
            </a:pPr>
            <a:r>
              <a:rPr lang="el-GR" sz="1400" b="0" dirty="0"/>
              <a:t>α′</a:t>
            </a:r>
            <a:r>
              <a:rPr lang="en-GB" sz="1400" b="0" dirty="0"/>
              <a:t> &gt; </a:t>
            </a:r>
            <a:r>
              <a:rPr lang="el-GR" sz="1400" b="0" dirty="0"/>
              <a:t>β</a:t>
            </a:r>
            <a:endParaRPr lang="en-GB" sz="1400" b="0" dirty="0"/>
          </a:p>
        </p:txBody>
      </p:sp>
      <p:sp>
        <p:nvSpPr>
          <p:cNvPr id="36" name="Text Box 34">
            <a:extLst>
              <a:ext uri="{FF2B5EF4-FFF2-40B4-BE49-F238E27FC236}">
                <a16:creationId xmlns:a16="http://schemas.microsoft.com/office/drawing/2014/main" id="{5426C632-391C-CF43-AE61-780303ED4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3300984"/>
            <a:ext cx="2141538" cy="2746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buFontTx/>
              <a:buNone/>
            </a:pPr>
            <a:r>
              <a:rPr lang="en-GB" sz="1200">
                <a:latin typeface="Arial" pitchFamily="34" charset="0"/>
              </a:rPr>
              <a:t>(more likely in typical data)</a:t>
            </a:r>
          </a:p>
        </p:txBody>
      </p:sp>
      <p:sp>
        <p:nvSpPr>
          <p:cNvPr id="37" name="Text Box 35">
            <a:extLst>
              <a:ext uri="{FF2B5EF4-FFF2-40B4-BE49-F238E27FC236}">
                <a16:creationId xmlns:a16="http://schemas.microsoft.com/office/drawing/2014/main" id="{D51E61DB-E37D-EB44-B736-312447BBE2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4263" y="1821434"/>
            <a:ext cx="2065337" cy="2746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buFontTx/>
              <a:buNone/>
            </a:pPr>
            <a:r>
              <a:rPr lang="en-GB" sz="1200">
                <a:latin typeface="Arial" pitchFamily="34" charset="0"/>
              </a:rPr>
              <a:t>(less likely in typical data)</a:t>
            </a:r>
          </a:p>
        </p:txBody>
      </p:sp>
      <p:sp>
        <p:nvSpPr>
          <p:cNvPr id="38" name="AutoShape 36">
            <a:extLst>
              <a:ext uri="{FF2B5EF4-FFF2-40B4-BE49-F238E27FC236}">
                <a16:creationId xmlns:a16="http://schemas.microsoft.com/office/drawing/2014/main" id="{63BC64C4-E034-CD41-83D6-CE5643E6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0038" y="5320284"/>
            <a:ext cx="877887" cy="427038"/>
          </a:xfrm>
          <a:prstGeom prst="curvedUpArrow">
            <a:avLst>
              <a:gd name="adj1" fmla="val 41115"/>
              <a:gd name="adj2" fmla="val 82230"/>
              <a:gd name="adj3" fmla="val 33333"/>
            </a:avLst>
          </a:prstGeom>
          <a:solidFill>
            <a:srgbClr val="008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AutoShape 37">
            <a:extLst>
              <a:ext uri="{FF2B5EF4-FFF2-40B4-BE49-F238E27FC236}">
                <a16:creationId xmlns:a16="http://schemas.microsoft.com/office/drawing/2014/main" id="{E8E105A6-85AA-2642-9904-CEA0BE486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4138" y="5086922"/>
            <a:ext cx="1512887" cy="69850"/>
          </a:xfrm>
          <a:prstGeom prst="leftRightArrow">
            <a:avLst>
              <a:gd name="adj1" fmla="val 50000"/>
              <a:gd name="adj2" fmla="val 433182"/>
            </a:avLst>
          </a:prstGeom>
          <a:solidFill>
            <a:srgbClr val="0000FF"/>
          </a:solidFill>
          <a:ln w="1905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AutoShape 38">
            <a:extLst>
              <a:ext uri="{FF2B5EF4-FFF2-40B4-BE49-F238E27FC236}">
                <a16:creationId xmlns:a16="http://schemas.microsoft.com/office/drawing/2014/main" id="{C2AFAFA5-7E00-8B4F-B7E3-76AD58324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4838" y="5307584"/>
            <a:ext cx="877887" cy="427038"/>
          </a:xfrm>
          <a:prstGeom prst="curvedUpArrow">
            <a:avLst>
              <a:gd name="adj1" fmla="val 41115"/>
              <a:gd name="adj2" fmla="val 82230"/>
              <a:gd name="adj3" fmla="val 33333"/>
            </a:avLst>
          </a:prstGeom>
          <a:solidFill>
            <a:srgbClr val="008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39">
            <a:extLst>
              <a:ext uri="{FF2B5EF4-FFF2-40B4-BE49-F238E27FC236}">
                <a16:creationId xmlns:a16="http://schemas.microsoft.com/office/drawing/2014/main" id="{57BAD920-1363-8E44-8C34-05CE55CF7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1463" y="4813872"/>
            <a:ext cx="1149350" cy="27463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buFontTx/>
              <a:buNone/>
            </a:pPr>
            <a:r>
              <a:rPr lang="en-GB" sz="1200">
                <a:latin typeface="Arial" pitchFamily="34" charset="0"/>
              </a:rPr>
              <a:t>mutation rate</a:t>
            </a:r>
          </a:p>
        </p:txBody>
      </p:sp>
      <p:sp>
        <p:nvSpPr>
          <p:cNvPr id="42" name="Text Box 40">
            <a:extLst>
              <a:ext uri="{FF2B5EF4-FFF2-40B4-BE49-F238E27FC236}">
                <a16:creationId xmlns:a16="http://schemas.microsoft.com/office/drawing/2014/main" id="{A71DF6A2-C7BB-ED47-A40A-D0DA0E13B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6688" y="5763197"/>
            <a:ext cx="1149350" cy="27463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buFontTx/>
              <a:buNone/>
            </a:pPr>
            <a:r>
              <a:rPr lang="en-GB" sz="1200">
                <a:latin typeface="Arial" pitchFamily="34" charset="0"/>
              </a:rPr>
              <a:t>mutation rate</a:t>
            </a:r>
          </a:p>
        </p:txBody>
      </p:sp>
      <p:sp>
        <p:nvSpPr>
          <p:cNvPr id="43" name="Text Box 41">
            <a:extLst>
              <a:ext uri="{FF2B5EF4-FFF2-40B4-BE49-F238E27FC236}">
                <a16:creationId xmlns:a16="http://schemas.microsoft.com/office/drawing/2014/main" id="{1F39621D-991D-4E48-BF5D-D085E6D74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5761609"/>
            <a:ext cx="1149350" cy="2746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ctr">
              <a:buFontTx/>
              <a:buNone/>
            </a:pPr>
            <a:r>
              <a:rPr lang="en-GB" sz="1200">
                <a:latin typeface="Arial" pitchFamily="34" charset="0"/>
              </a:rPr>
              <a:t>mutation rate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AC348AEC-CD3A-3D4A-855E-938036B7E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27" y="19984"/>
            <a:ext cx="8352928" cy="1143000"/>
          </a:xfrm>
        </p:spPr>
        <p:txBody>
          <a:bodyPr/>
          <a:lstStyle/>
          <a:p>
            <a:r>
              <a:rPr lang="en-GB" b="1" dirty="0"/>
              <a:t>The Number of Possible Transitions and Transversions        </a:t>
            </a:r>
            <a:br>
              <a:rPr lang="en-GB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0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700" y="13764"/>
            <a:ext cx="8352928" cy="1143000"/>
          </a:xfrm>
        </p:spPr>
        <p:txBody>
          <a:bodyPr/>
          <a:lstStyle/>
          <a:p>
            <a:pPr algn="ctr"/>
            <a:r>
              <a:rPr lang="en-GB" dirty="0"/>
              <a:t>Practical 5 – Arabidopsis Accessions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596035"/>
            <a:ext cx="11233248" cy="4574430"/>
          </a:xfrm>
        </p:spPr>
        <p:txBody>
          <a:bodyPr>
            <a:noAutofit/>
          </a:bodyPr>
          <a:lstStyle/>
          <a:p>
            <a:r>
              <a:rPr lang="en-GB" sz="2000" dirty="0"/>
              <a:t>Call variants with Seedling RNA-Seq data sets from two Arabidopsis accessions</a:t>
            </a:r>
          </a:p>
          <a:p>
            <a:pPr marL="0" indent="0">
              <a:buNone/>
            </a:pPr>
            <a:r>
              <a:rPr lang="en-GB" sz="2000" dirty="0"/>
              <a:t>       (Illumina data 78 bp single end reads) </a:t>
            </a:r>
          </a:p>
          <a:p>
            <a:r>
              <a:rPr lang="en-GB" sz="2000" b="1" dirty="0">
                <a:solidFill>
                  <a:srgbClr val="C61F16"/>
                </a:solidFill>
              </a:rPr>
              <a:t>Step 1 </a:t>
            </a:r>
            <a:r>
              <a:rPr lang="en-GB" sz="2000" dirty="0"/>
              <a:t>– index reference with STAR</a:t>
            </a:r>
          </a:p>
          <a:p>
            <a:r>
              <a:rPr lang="en-GB" sz="2000" b="1" dirty="0">
                <a:solidFill>
                  <a:srgbClr val="C61F16"/>
                </a:solidFill>
              </a:rPr>
              <a:t>Step 2</a:t>
            </a:r>
            <a:r>
              <a:rPr lang="en-GB" sz="2000" dirty="0"/>
              <a:t> – prepare reads for aligning to the reference</a:t>
            </a:r>
          </a:p>
          <a:p>
            <a:r>
              <a:rPr lang="en-GB" sz="2000" b="1" dirty="0">
                <a:solidFill>
                  <a:srgbClr val="C61F16"/>
                </a:solidFill>
              </a:rPr>
              <a:t>Step 3</a:t>
            </a:r>
            <a:r>
              <a:rPr lang="en-GB" sz="2000" dirty="0"/>
              <a:t> – align reads</a:t>
            </a:r>
          </a:p>
          <a:p>
            <a:r>
              <a:rPr lang="en-GB" sz="2000" b="1" dirty="0">
                <a:solidFill>
                  <a:srgbClr val="C61F16"/>
                </a:solidFill>
              </a:rPr>
              <a:t>Step 4</a:t>
            </a:r>
            <a:r>
              <a:rPr lang="en-GB" sz="2000" dirty="0"/>
              <a:t> – remove duplicate reads</a:t>
            </a:r>
          </a:p>
          <a:p>
            <a:r>
              <a:rPr lang="en-GB" sz="2000" b="1" dirty="0">
                <a:solidFill>
                  <a:srgbClr val="C61F16"/>
                </a:solidFill>
              </a:rPr>
              <a:t>Step 5</a:t>
            </a:r>
            <a:r>
              <a:rPr lang="en-GB" sz="2000" dirty="0"/>
              <a:t> - merge bam files and add read groups</a:t>
            </a:r>
          </a:p>
          <a:p>
            <a:r>
              <a:rPr lang="en-GB" sz="2000" b="1" dirty="0">
                <a:solidFill>
                  <a:srgbClr val="C61F16"/>
                </a:solidFill>
              </a:rPr>
              <a:t>Step 6</a:t>
            </a:r>
            <a:r>
              <a:rPr lang="en-GB" sz="2000" dirty="0"/>
              <a:t> - call SNPs with </a:t>
            </a:r>
            <a:r>
              <a:rPr lang="en-GB" sz="2000" dirty="0" err="1"/>
              <a:t>FreeBayes</a:t>
            </a:r>
            <a:endParaRPr lang="en-GB" sz="2000" dirty="0"/>
          </a:p>
          <a:p>
            <a:r>
              <a:rPr lang="en-GB" sz="2000" b="1" dirty="0">
                <a:solidFill>
                  <a:srgbClr val="C61F16"/>
                </a:solidFill>
              </a:rPr>
              <a:t>Step 7</a:t>
            </a:r>
            <a:r>
              <a:rPr lang="en-GB" sz="2000" dirty="0"/>
              <a:t> – filter the </a:t>
            </a:r>
            <a:r>
              <a:rPr lang="en-GB" sz="2000" dirty="0" err="1"/>
              <a:t>vcf</a:t>
            </a:r>
            <a:r>
              <a:rPr lang="en-GB" sz="2000" dirty="0"/>
              <a:t> file to obtain good calls</a:t>
            </a:r>
          </a:p>
          <a:p>
            <a:r>
              <a:rPr lang="en-GB" sz="2000" b="1" dirty="0">
                <a:solidFill>
                  <a:srgbClr val="C61F16"/>
                </a:solidFill>
              </a:rPr>
              <a:t>Step 8</a:t>
            </a:r>
            <a:r>
              <a:rPr lang="en-GB" sz="2000" dirty="0"/>
              <a:t> - annotate SNPs with </a:t>
            </a:r>
            <a:r>
              <a:rPr lang="en-GB" sz="2000" dirty="0" err="1"/>
              <a:t>snpEff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75CB1-1F14-AB45-AD15-3AF3C9197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4570680"/>
            <a:ext cx="6350000" cy="220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D60F7A-CA8A-D841-AD55-2F9354CFB20F}"/>
              </a:ext>
            </a:extLst>
          </p:cNvPr>
          <p:cNvSpPr txBox="1"/>
          <p:nvPr/>
        </p:nvSpPr>
        <p:spPr>
          <a:xfrm>
            <a:off x="931697" y="4371282"/>
            <a:ext cx="7375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hlinkClick r:id="rId4"/>
              </a:rPr>
              <a:t>https://www.ensembl.org/info/genome/variation/predicted_data.html#consequences</a:t>
            </a:r>
            <a:endParaRPr lang="en-GB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75977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80" y="31478"/>
            <a:ext cx="8352928" cy="1143000"/>
          </a:xfrm>
        </p:spPr>
        <p:txBody>
          <a:bodyPr/>
          <a:lstStyle/>
          <a:p>
            <a:pPr algn="ctr"/>
            <a:r>
              <a:rPr lang="en-GB" dirty="0"/>
              <a:t>Practical 2 - Results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E09523-32C5-3543-A1ED-5418F1A2AC91}"/>
              </a:ext>
            </a:extLst>
          </p:cNvPr>
          <p:cNvSpPr txBox="1">
            <a:spLocks/>
          </p:cNvSpPr>
          <p:nvPr/>
        </p:nvSpPr>
        <p:spPr>
          <a:xfrm>
            <a:off x="1619672" y="602978"/>
            <a:ext cx="7665422" cy="48965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•"/>
              <a:defRPr sz="1800" kern="1200" baseline="0">
                <a:solidFill>
                  <a:srgbClr val="4E515A"/>
                </a:solidFill>
                <a:latin typeface="+mn-lt"/>
                <a:ea typeface="Roboto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–"/>
              <a:defRPr sz="1600" kern="1200">
                <a:solidFill>
                  <a:srgbClr val="4E515A"/>
                </a:solidFill>
                <a:latin typeface="+mn-lt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  <a:p>
            <a:r>
              <a:rPr lang="en-GB" sz="2000" dirty="0"/>
              <a:t>% of non-duplicate reads:  Columbia (Col_0)     49%</a:t>
            </a:r>
          </a:p>
          <a:p>
            <a:pPr marL="0" indent="0">
              <a:buNone/>
            </a:pPr>
            <a:r>
              <a:rPr lang="en-GB" sz="2000" dirty="0"/>
              <a:t>			      </a:t>
            </a:r>
            <a:r>
              <a:rPr lang="en-GB" sz="2000" dirty="0" err="1"/>
              <a:t>Landsberge</a:t>
            </a:r>
            <a:r>
              <a:rPr lang="en-GB" sz="2000" dirty="0"/>
              <a:t> (Ler_0)  51%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Number of SNPs across the 2 samples plus filtering:</a:t>
            </a:r>
          </a:p>
          <a:p>
            <a:pPr marL="0" indent="0">
              <a:buNone/>
            </a:pPr>
            <a:r>
              <a:rPr lang="en-GB" sz="2000" dirty="0"/>
              <a:t>      Filter : </a:t>
            </a:r>
            <a:r>
              <a:rPr lang="en-GB" sz="2000" dirty="0" err="1"/>
              <a:t>minDP</a:t>
            </a:r>
            <a:r>
              <a:rPr lang="en-GB" sz="2000" dirty="0"/>
              <a:t> 6, no indels, </a:t>
            </a:r>
            <a:r>
              <a:rPr lang="en-GB" sz="2000" dirty="0" err="1"/>
              <a:t>minQ</a:t>
            </a:r>
            <a:r>
              <a:rPr lang="en-GB" sz="2000" dirty="0"/>
              <a:t> , max-m  = 2,622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 err="1"/>
              <a:t>snpEff</a:t>
            </a:r>
            <a:r>
              <a:rPr lang="en-GB" sz="2000" dirty="0"/>
              <a:t> effects: </a:t>
            </a:r>
            <a:r>
              <a:rPr lang="en-GB" sz="2000" dirty="0" err="1"/>
              <a:t>stop_gained</a:t>
            </a:r>
            <a:r>
              <a:rPr lang="en-GB" sz="2000" dirty="0"/>
              <a:t> = 3</a:t>
            </a:r>
          </a:p>
          <a:p>
            <a:pPr marL="914400" lvl="2" indent="0">
              <a:buNone/>
            </a:pPr>
            <a:r>
              <a:rPr lang="en-GB" sz="2000" dirty="0"/>
              <a:t>                missense       = 663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 </a:t>
            </a:r>
          </a:p>
          <a:p>
            <a:pPr marL="0" indent="0">
              <a:buFont typeface="Arial" pitchFamily="34" charset="0"/>
              <a:buNone/>
            </a:pPr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53030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1478"/>
            <a:ext cx="8352928" cy="1143000"/>
          </a:xfrm>
        </p:spPr>
        <p:txBody>
          <a:bodyPr/>
          <a:lstStyle/>
          <a:p>
            <a:pPr algn="ctr"/>
            <a:r>
              <a:rPr lang="en-GB" dirty="0"/>
              <a:t>Variant Calling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987" y="679249"/>
            <a:ext cx="8299874" cy="5472608"/>
          </a:xfrm>
        </p:spPr>
        <p:txBody>
          <a:bodyPr>
            <a:noAutofit/>
          </a:bodyPr>
          <a:lstStyle/>
          <a:p>
            <a:r>
              <a:rPr lang="en-GB" sz="2000" dirty="0"/>
              <a:t>Background – types of variation – definition of a SNP and calling methods</a:t>
            </a:r>
          </a:p>
          <a:p>
            <a:r>
              <a:rPr lang="en-GB" sz="2000" dirty="0"/>
              <a:t>Building a SNP calling pipeline or workflow</a:t>
            </a:r>
          </a:p>
          <a:p>
            <a:r>
              <a:rPr lang="en-GB" sz="2000" dirty="0"/>
              <a:t>Variant calling tools</a:t>
            </a:r>
          </a:p>
          <a:p>
            <a:r>
              <a:rPr lang="en-GB" sz="2000" dirty="0"/>
              <a:t>Filtering SNP calls</a:t>
            </a:r>
          </a:p>
          <a:p>
            <a:endParaRPr lang="en-GB" sz="2000" dirty="0"/>
          </a:p>
          <a:p>
            <a:r>
              <a:rPr lang="en-GB" sz="2000" b="1" dirty="0">
                <a:solidFill>
                  <a:srgbClr val="C61F16"/>
                </a:solidFill>
              </a:rPr>
              <a:t>Practical 1</a:t>
            </a:r>
            <a:r>
              <a:rPr lang="en-GB" sz="2000" dirty="0"/>
              <a:t> - calling variants with a small wheat RNA-Seq data set 	            from spike tissue  (Illumina data 100 bp paired end reads)</a:t>
            </a:r>
          </a:p>
          <a:p>
            <a:endParaRPr lang="en-GB" sz="2000" dirty="0"/>
          </a:p>
          <a:p>
            <a:r>
              <a:rPr lang="en-GB" sz="2000" dirty="0"/>
              <a:t>Explanation of VCF format and filtering VCF files</a:t>
            </a:r>
          </a:p>
          <a:p>
            <a:r>
              <a:rPr lang="en-GB" sz="2000" dirty="0"/>
              <a:t>Annotating SNPs with </a:t>
            </a:r>
            <a:r>
              <a:rPr lang="en-GB" sz="2000" dirty="0" err="1"/>
              <a:t>snpEff</a:t>
            </a:r>
            <a:endParaRPr lang="en-GB" sz="2000" dirty="0"/>
          </a:p>
          <a:p>
            <a:r>
              <a:rPr lang="en-GB" sz="2000" dirty="0"/>
              <a:t>Visualising bam files and SNPs in IGV</a:t>
            </a:r>
          </a:p>
          <a:p>
            <a:endParaRPr lang="en-GB" sz="2000" dirty="0"/>
          </a:p>
          <a:p>
            <a:r>
              <a:rPr lang="en-GB" sz="2000" b="1" dirty="0">
                <a:solidFill>
                  <a:srgbClr val="C61F16"/>
                </a:solidFill>
              </a:rPr>
              <a:t>Practical 2</a:t>
            </a:r>
            <a:r>
              <a:rPr lang="en-GB" sz="2000" dirty="0"/>
              <a:t> – Seedling RNA-Seq data sets from Arabidopsis accessions</a:t>
            </a:r>
          </a:p>
          <a:p>
            <a:pPr marL="0" indent="0">
              <a:buNone/>
            </a:pPr>
            <a:r>
              <a:rPr lang="en-GB" sz="2000" dirty="0"/>
              <a:t>	             (</a:t>
            </a:r>
            <a:r>
              <a:rPr lang="en-GB" sz="2000" dirty="0" err="1"/>
              <a:t>Illuimina</a:t>
            </a:r>
            <a:r>
              <a:rPr lang="en-GB" sz="2000" dirty="0"/>
              <a:t> data 78 bp single end reads) 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D3B6E-D4B8-A446-A612-835A1B9199AA}"/>
              </a:ext>
            </a:extLst>
          </p:cNvPr>
          <p:cNvSpPr txBox="1"/>
          <p:nvPr/>
        </p:nvSpPr>
        <p:spPr>
          <a:xfrm>
            <a:off x="5816796" y="1080807"/>
            <a:ext cx="3181768" cy="141577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Slide Acknowledgements</a:t>
            </a:r>
          </a:p>
          <a:p>
            <a:pPr marL="285750" indent="-285750" algn="ctr">
              <a:buClr>
                <a:srgbClr val="C61F16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E515A"/>
                </a:solidFill>
              </a:rPr>
              <a:t>Jose de Vega, Earlham Institute</a:t>
            </a:r>
          </a:p>
          <a:p>
            <a:pPr marL="285750" indent="-285750" algn="ctr">
              <a:buClr>
                <a:srgbClr val="C61F16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E515A"/>
                </a:solidFill>
              </a:rPr>
              <a:t>Dr. Christian Rausch</a:t>
            </a:r>
          </a:p>
          <a:p>
            <a:pPr marL="285750" indent="-285750" algn="ctr">
              <a:buClr>
                <a:srgbClr val="C61F16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E515A"/>
                </a:solidFill>
              </a:rPr>
              <a:t>Ramesh Nair</a:t>
            </a:r>
          </a:p>
          <a:p>
            <a:pPr marL="285750" indent="-285750" algn="ctr">
              <a:buClr>
                <a:srgbClr val="C61F16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E515A"/>
                </a:solidFill>
              </a:rPr>
              <a:t>Georg </a:t>
            </a:r>
            <a:r>
              <a:rPr lang="en-US" sz="1400" dirty="0" err="1">
                <a:solidFill>
                  <a:srgbClr val="4E515A"/>
                </a:solidFill>
              </a:rPr>
              <a:t>Haberer</a:t>
            </a:r>
            <a:r>
              <a:rPr lang="en-US" sz="1400" dirty="0">
                <a:solidFill>
                  <a:srgbClr val="4E515A"/>
                </a:solidFill>
              </a:rPr>
              <a:t> </a:t>
            </a:r>
          </a:p>
          <a:p>
            <a:pPr marL="285750" indent="-285750" algn="ctr">
              <a:buClr>
                <a:srgbClr val="C61F16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E515A"/>
                </a:solidFill>
              </a:rPr>
              <a:t>Manuel </a:t>
            </a:r>
            <a:r>
              <a:rPr lang="en-US" sz="1400" dirty="0" err="1">
                <a:solidFill>
                  <a:srgbClr val="4E515A"/>
                </a:solidFill>
              </a:rPr>
              <a:t>Spannagl</a:t>
            </a:r>
            <a:endParaRPr lang="en-US" sz="1400" dirty="0">
              <a:solidFill>
                <a:srgbClr val="4E515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5A2DD-B529-ED41-ACEE-815C507DA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631" y="1691776"/>
            <a:ext cx="592633" cy="415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6D1FAB-74E7-4647-BD6B-A9256AF6F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370" y="2113030"/>
            <a:ext cx="1183005" cy="3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2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17" y="17191"/>
            <a:ext cx="8352928" cy="571500"/>
          </a:xfrm>
        </p:spPr>
        <p:txBody>
          <a:bodyPr/>
          <a:lstStyle/>
          <a:p>
            <a:pPr algn="ctr"/>
            <a:r>
              <a:rPr lang="en-GB" dirty="0"/>
              <a:t>Types of genomic variation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13962-316F-E447-913E-38B5CB1FE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5" y="602978"/>
            <a:ext cx="9528563" cy="5490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CA4EE7-366C-C94D-9541-5786E7234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686" y="5527245"/>
            <a:ext cx="1183005" cy="3892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0446F9-730A-364C-9F82-E08641815653}"/>
              </a:ext>
            </a:extLst>
          </p:cNvPr>
          <p:cNvSpPr/>
          <p:nvPr/>
        </p:nvSpPr>
        <p:spPr>
          <a:xfrm>
            <a:off x="-1476672" y="5916524"/>
            <a:ext cx="1667936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8A7815-CA56-9B49-9C4F-808D0022A96B}"/>
              </a:ext>
            </a:extLst>
          </p:cNvPr>
          <p:cNvSpPr/>
          <p:nvPr/>
        </p:nvSpPr>
        <p:spPr>
          <a:xfrm>
            <a:off x="9119755" y="5574151"/>
            <a:ext cx="2285132" cy="813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14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55" y="-5736"/>
            <a:ext cx="8352928" cy="1143000"/>
          </a:xfrm>
        </p:spPr>
        <p:txBody>
          <a:bodyPr/>
          <a:lstStyle/>
          <a:p>
            <a:pPr algn="ctr"/>
            <a:r>
              <a:rPr lang="en-GB" dirty="0"/>
              <a:t>What do SNP calls look like – how can we see them?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89ABCF-F287-A047-A30A-70C535DD3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" y="1304835"/>
            <a:ext cx="4199264" cy="3560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0A11F0-0FF4-EE45-996E-E6E88EA80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2502" y="1439834"/>
            <a:ext cx="4409558" cy="2373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EF467D-F9A6-CD4C-AE78-80D9B9957BD1}"/>
              </a:ext>
            </a:extLst>
          </p:cNvPr>
          <p:cNvSpPr txBox="1"/>
          <p:nvPr/>
        </p:nvSpPr>
        <p:spPr>
          <a:xfrm>
            <a:off x="4386519" y="4079002"/>
            <a:ext cx="44339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Mismatches are potential SNPs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rgbClr val="C00000"/>
              </a:buClr>
            </a:pPr>
            <a:r>
              <a:rPr lang="en-US" b="1" i="1" u="sng" dirty="0"/>
              <a:t>But</a:t>
            </a:r>
            <a:r>
              <a:rPr lang="en-US" dirty="0"/>
              <a:t>:</a:t>
            </a:r>
          </a:p>
          <a:p>
            <a:pPr marL="285750" indent="-285750">
              <a:buClr>
                <a:srgbClr val="C61F16"/>
              </a:buClr>
              <a:buFont typeface="Arial" panose="020B0604020202020204" pitchFamily="34" charset="0"/>
              <a:buChar char="•"/>
            </a:pPr>
            <a:r>
              <a:rPr lang="en-US" dirty="0"/>
              <a:t>sequencing reads can contain errors</a:t>
            </a:r>
          </a:p>
          <a:p>
            <a:pPr marL="285750" indent="-285750">
              <a:buClr>
                <a:srgbClr val="C61F16"/>
              </a:buClr>
              <a:buFont typeface="Arial" panose="020B0604020202020204" pitchFamily="34" charset="0"/>
              <a:buChar char="•"/>
            </a:pPr>
            <a:r>
              <a:rPr lang="en-US" dirty="0"/>
              <a:t>apparent errors could be rare alleles</a:t>
            </a:r>
          </a:p>
          <a:p>
            <a:pPr marL="285750" indent="-285750">
              <a:buClr>
                <a:srgbClr val="C61F16"/>
              </a:buClr>
              <a:buFont typeface="Arial" panose="020B0604020202020204" pitchFamily="34" charset="0"/>
              <a:buChar char="•"/>
            </a:pPr>
            <a:r>
              <a:rPr lang="en-US" dirty="0"/>
              <a:t>Genomes are complex, reads are short, so  is their alignment position unique?</a:t>
            </a:r>
          </a:p>
        </p:txBody>
      </p:sp>
    </p:spTree>
    <p:extLst>
      <p:ext uri="{BB962C8B-B14F-4D97-AF65-F5344CB8AC3E}">
        <p14:creationId xmlns:p14="http://schemas.microsoft.com/office/powerpoint/2010/main" val="316282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17E9CB-513A-7848-9ACD-5D2B2797D501}"/>
              </a:ext>
            </a:extLst>
          </p:cNvPr>
          <p:cNvSpPr txBox="1">
            <a:spLocks/>
          </p:cNvSpPr>
          <p:nvPr/>
        </p:nvSpPr>
        <p:spPr>
          <a:xfrm>
            <a:off x="490960" y="17464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C61F16"/>
                </a:solidFill>
                <a:latin typeface="+mn-lt"/>
                <a:ea typeface="Noto Serif" pitchFamily="18" charset="0"/>
                <a:cs typeface="Noto Serif" pitchFamily="18" charset="0"/>
              </a:defRPr>
            </a:lvl1pPr>
          </a:lstStyle>
          <a:p>
            <a:pPr algn="ctr"/>
            <a:r>
              <a:rPr lang="en-US" dirty="0"/>
              <a:t>Other reasons for a mismatch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75A36F-642D-D647-9B03-4EFB3D62C0DC}"/>
              </a:ext>
            </a:extLst>
          </p:cNvPr>
          <p:cNvSpPr txBox="1">
            <a:spLocks/>
          </p:cNvSpPr>
          <p:nvPr/>
        </p:nvSpPr>
        <p:spPr>
          <a:xfrm>
            <a:off x="1259632" y="98072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•"/>
              <a:defRPr sz="1800" kern="1200" baseline="0">
                <a:solidFill>
                  <a:srgbClr val="4E515A"/>
                </a:solidFill>
                <a:latin typeface="+mn-lt"/>
                <a:ea typeface="Roboto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C61F16"/>
              </a:buClr>
              <a:buFont typeface="Arial" pitchFamily="34" charset="0"/>
              <a:buChar char="–"/>
              <a:defRPr sz="1600" kern="1200">
                <a:solidFill>
                  <a:srgbClr val="4E515A"/>
                </a:solidFill>
                <a:latin typeface="+mn-lt"/>
                <a:ea typeface="Roboto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4E51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Base calling error</a:t>
            </a:r>
          </a:p>
          <a:p>
            <a:endParaRPr lang="en-US" sz="2000" dirty="0"/>
          </a:p>
          <a:p>
            <a:r>
              <a:rPr lang="en-US" sz="2000" dirty="0"/>
              <a:t>Misalignment - local re-alignment may improve mapping</a:t>
            </a:r>
          </a:p>
          <a:p>
            <a:endParaRPr lang="en-US" sz="2000" dirty="0"/>
          </a:p>
          <a:p>
            <a:r>
              <a:rPr lang="en-US" sz="2000" dirty="0"/>
              <a:t>Error in reference genome sequence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3216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80" y="31478"/>
            <a:ext cx="8352928" cy="1143000"/>
          </a:xfrm>
        </p:spPr>
        <p:txBody>
          <a:bodyPr/>
          <a:lstStyle/>
          <a:p>
            <a:pPr algn="ctr"/>
            <a:r>
              <a:rPr lang="en-GB" dirty="0"/>
              <a:t>What are people using SNPs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4"/>
            <a:ext cx="8568952" cy="4311352"/>
          </a:xfrm>
        </p:spPr>
        <p:txBody>
          <a:bodyPr>
            <a:noAutofit/>
          </a:bodyPr>
          <a:lstStyle/>
          <a:p>
            <a:r>
              <a:rPr lang="en-GB" sz="2000" dirty="0"/>
              <a:t>For identifying SNPs associated with (human) genetic diseases and those associated with cancer</a:t>
            </a:r>
          </a:p>
          <a:p>
            <a:endParaRPr lang="en-GB" sz="2000" dirty="0"/>
          </a:p>
          <a:p>
            <a:r>
              <a:rPr lang="en-GB" sz="2000" dirty="0"/>
              <a:t>For studying associations between genetic variants and traits in samples from populations:</a:t>
            </a:r>
          </a:p>
          <a:p>
            <a:pPr lvl="1"/>
            <a:r>
              <a:rPr lang="en-GB" sz="1800" dirty="0"/>
              <a:t>Genome-wide association studies (GWAS)   (Module 5)</a:t>
            </a:r>
          </a:p>
          <a:p>
            <a:pPr lvl="1"/>
            <a:r>
              <a:rPr lang="en-GB" sz="1800" dirty="0"/>
              <a:t>Genotyping by sequencing , association mapping</a:t>
            </a:r>
          </a:p>
          <a:p>
            <a:pPr marL="457200" lvl="1" indent="0">
              <a:buNone/>
            </a:pPr>
            <a:endParaRPr lang="en-GB" sz="2000" dirty="0"/>
          </a:p>
          <a:p>
            <a:r>
              <a:rPr lang="en-GB" sz="2000" dirty="0"/>
              <a:t>Population evolution and variation Genetics</a:t>
            </a:r>
          </a:p>
          <a:p>
            <a:endParaRPr lang="en-GB" sz="2000" dirty="0"/>
          </a:p>
          <a:p>
            <a:r>
              <a:rPr lang="en-GB" sz="2000" dirty="0"/>
              <a:t>Bulk </a:t>
            </a:r>
            <a:r>
              <a:rPr lang="en-GB" sz="2000" dirty="0" err="1"/>
              <a:t>segregant</a:t>
            </a:r>
            <a:r>
              <a:rPr lang="en-GB" sz="2000" dirty="0"/>
              <a:t> analysis (BSA) – used to identify SNPs or genetic markers associated with a mutant phenotype</a:t>
            </a:r>
          </a:p>
          <a:p>
            <a:pPr lvl="1"/>
            <a:r>
              <a:rPr lang="en-GB" sz="1800" dirty="0"/>
              <a:t>e.g. genes conferring disease resistance or susceptibility</a:t>
            </a:r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6820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208" y="15150"/>
            <a:ext cx="8352928" cy="589210"/>
          </a:xfrm>
        </p:spPr>
        <p:txBody>
          <a:bodyPr/>
          <a:lstStyle/>
          <a:p>
            <a:pPr algn="ctr"/>
            <a:r>
              <a:rPr lang="en-GB" dirty="0"/>
              <a:t>So you have your sequencing data from...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196" y="980728"/>
            <a:ext cx="8568952" cy="4311352"/>
          </a:xfrm>
        </p:spPr>
        <p:txBody>
          <a:bodyPr>
            <a:normAutofit/>
          </a:bodyPr>
          <a:lstStyle/>
          <a:p>
            <a:r>
              <a:rPr lang="en-GB" sz="2000" dirty="0"/>
              <a:t>Whole exome sequencing (exome capture) – gene exons region ONLY used as baits to capture DNA fragments for sequencing</a:t>
            </a:r>
          </a:p>
          <a:p>
            <a:endParaRPr lang="en-GB" sz="2000" dirty="0"/>
          </a:p>
          <a:p>
            <a:r>
              <a:rPr lang="en-GB" sz="2000" dirty="0"/>
              <a:t>Whole genome shotgun sequencing (low skim) – cost intensive – but getting cheaper...</a:t>
            </a:r>
          </a:p>
          <a:p>
            <a:endParaRPr lang="en-GB" sz="2000" dirty="0"/>
          </a:p>
          <a:p>
            <a:r>
              <a:rPr lang="en-GB" sz="2000" dirty="0"/>
              <a:t>RNA-Seq – can address multiple questions e.g.:</a:t>
            </a:r>
          </a:p>
          <a:p>
            <a:pPr lvl="1"/>
            <a:r>
              <a:rPr lang="en-GB" sz="1800" dirty="0"/>
              <a:t>mRNA quantification, alternative splicing, variation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Restriction site Associated DNA Sequencing (RAD-Seq) - interrogates from 0.1 to 10% of a genome</a:t>
            </a:r>
          </a:p>
        </p:txBody>
      </p:sp>
    </p:spTree>
    <p:extLst>
      <p:ext uri="{BB962C8B-B14F-4D97-AF65-F5344CB8AC3E}">
        <p14:creationId xmlns:p14="http://schemas.microsoft.com/office/powerpoint/2010/main" val="2198611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80" y="31478"/>
            <a:ext cx="8352928" cy="1143000"/>
          </a:xfrm>
        </p:spPr>
        <p:txBody>
          <a:bodyPr/>
          <a:lstStyle/>
          <a:p>
            <a:pPr algn="ctr"/>
            <a:r>
              <a:rPr lang="en-GB" dirty="0"/>
              <a:t>Building a SNP calling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02851-BC65-F540-9479-A58A26BA9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42" y="748752"/>
            <a:ext cx="3822700" cy="469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9C4D4-7A9C-1B49-B9F5-57DFE5299687}"/>
              </a:ext>
            </a:extLst>
          </p:cNvPr>
          <p:cNvSpPr txBox="1"/>
          <p:nvPr/>
        </p:nvSpPr>
        <p:spPr>
          <a:xfrm>
            <a:off x="1741735" y="5669974"/>
            <a:ext cx="519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Altmann et al (2012) Beginners Guide to SNP calling...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312298B-E1DF-CF46-BA66-A1056B4A8897}"/>
              </a:ext>
            </a:extLst>
          </p:cNvPr>
          <p:cNvSpPr/>
          <p:nvPr/>
        </p:nvSpPr>
        <p:spPr>
          <a:xfrm>
            <a:off x="1732180" y="3951901"/>
            <a:ext cx="644414" cy="355003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9578F82-79C9-174D-920C-76A5A820ECEA}"/>
              </a:ext>
            </a:extLst>
          </p:cNvPr>
          <p:cNvSpPr/>
          <p:nvPr/>
        </p:nvSpPr>
        <p:spPr>
          <a:xfrm>
            <a:off x="1740529" y="4564035"/>
            <a:ext cx="644414" cy="355003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702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29504</TotalTime>
  <Words>2303</Words>
  <Application>Microsoft Macintosh PowerPoint</Application>
  <PresentationFormat>On-screen Show (4:3)</PresentationFormat>
  <Paragraphs>513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Apple Color Emoji</vt:lpstr>
      <vt:lpstr>Arial</vt:lpstr>
      <vt:lpstr>Calibri</vt:lpstr>
      <vt:lpstr>Noto Serif</vt:lpstr>
      <vt:lpstr>Roboto</vt:lpstr>
      <vt:lpstr>Wingdings</vt:lpstr>
      <vt:lpstr>Office Theme</vt:lpstr>
      <vt:lpstr>1_Office Theme</vt:lpstr>
      <vt:lpstr>Module 4 - Variant Calling and VCF Files</vt:lpstr>
      <vt:lpstr>Background - my route to becoming bioinformatician</vt:lpstr>
      <vt:lpstr>Variant Calling Agenda</vt:lpstr>
      <vt:lpstr>Types of genomic variation</vt:lpstr>
      <vt:lpstr>What do SNP calls look like – how can we see them? </vt:lpstr>
      <vt:lpstr>PowerPoint Presentation</vt:lpstr>
      <vt:lpstr>What are people using SNPs for?</vt:lpstr>
      <vt:lpstr>So you have your sequencing data from...</vt:lpstr>
      <vt:lpstr>Building a SNP calling Pipeline</vt:lpstr>
      <vt:lpstr>PowerPoint Presentation</vt:lpstr>
      <vt:lpstr>Variant calling methods</vt:lpstr>
      <vt:lpstr>Variant Calling: Principles</vt:lpstr>
      <vt:lpstr>Variant Calling: Principles</vt:lpstr>
      <vt:lpstr>Variant Calling - Popular Tools</vt:lpstr>
      <vt:lpstr>From Genome to Genomes!</vt:lpstr>
      <vt:lpstr>Practical 1 – small wheat RNA-Seq Data</vt:lpstr>
      <vt:lpstr>The VCF Format for stores SNP Call Information</vt:lpstr>
      <vt:lpstr>Filtering SNPs</vt:lpstr>
      <vt:lpstr>Practical 5 – Filtering Results</vt:lpstr>
      <vt:lpstr>The Number of Possible Transitions and Transversions         </vt:lpstr>
      <vt:lpstr>Practical 5 – Arabidopsis Accessions</vt:lpstr>
      <vt:lpstr>Practical 2 - Results</vt:lpstr>
    </vt:vector>
  </TitlesOfParts>
  <Company>Microsoft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Howell</dc:creator>
  <cp:lastModifiedBy>Paul Bailey (EI)</cp:lastModifiedBy>
  <cp:revision>489</cp:revision>
  <cp:lastPrinted>2018-01-15T01:43:40Z</cp:lastPrinted>
  <dcterms:created xsi:type="dcterms:W3CDTF">2016-07-14T08:49:53Z</dcterms:created>
  <dcterms:modified xsi:type="dcterms:W3CDTF">2018-06-14T10:29:46Z</dcterms:modified>
</cp:coreProperties>
</file>